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1" r:id="rId1"/>
  </p:sldMasterIdLst>
  <p:notesMasterIdLst>
    <p:notesMasterId r:id="rId74"/>
  </p:notesMasterIdLst>
  <p:sldIdLst>
    <p:sldId id="334" r:id="rId2"/>
    <p:sldId id="335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32" r:id="rId44"/>
    <p:sldId id="298" r:id="rId45"/>
    <p:sldId id="300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31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6" r:id="rId68"/>
    <p:sldId id="327" r:id="rId69"/>
    <p:sldId id="328" r:id="rId70"/>
    <p:sldId id="329" r:id="rId71"/>
    <p:sldId id="330" r:id="rId72"/>
    <p:sldId id="333" r:id="rId7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997" y="67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178B15C5-35E6-443A-9E90-126F4241D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7F26602-F534-43F4-AE9F-5FDFC9C3D60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A8C560D-2381-4653-9DEC-51037AE4080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7AC464A0-EC7A-4806-A491-E6720F0489B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8B74688D-956B-4D11-90F1-6921A9322D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D7A7E633-E122-4B9E-A529-EFEDDAB71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93A78A99-20AE-4467-9A18-04A52D6DEC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C8E6EF60-DEA7-465A-93CF-0E67E31CAC4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A91444F5-4E9D-418A-8038-6F55F55EA5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AFCFAA32-47E9-4529-87DF-FF2997C636B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28D9E8EA-9B01-440A-9804-D837D1D3F8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6081F22A-4E7B-4C03-AC49-B19E3DC5CE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23D9DD41-80D4-4DBE-87F9-F2103537C43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3CD1215C-82A7-446F-BFE1-A172D8EBAA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3DFE796F-2CB1-49A2-AE4B-CE1EFEC3F7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1BC1C8CD-F504-44D2-9630-F9D552C29F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C22683CC-DB54-4535-9587-D376CAD8186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EB068CF3-EAB6-4435-955C-7CA232F9A7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5AEAD0A7-60B4-48E7-B746-F84D8366D0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5420AE47-BE52-4ECE-B751-9049DEBF6A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1009D51B-471E-4264-BAF4-96917E514F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AE6302D8-B842-44B1-8A67-C21280E210D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2D3D8FC7-6CDD-4E23-84FB-0742E27D53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>
            <a:extLst>
              <a:ext uri="{FF2B5EF4-FFF2-40B4-BE49-F238E27FC236}">
                <a16:creationId xmlns:a16="http://schemas.microsoft.com/office/drawing/2014/main" id="{D1516EEE-25FB-4CE5-A660-F2E49EBED0E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2FA02337-430E-4008-8DD0-66835D4B87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9E2F096B-EA2B-4F78-B0AB-3A1364C146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0D200FFF-DB10-4ED1-B641-67519351F4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D65020B5-946F-4996-945C-895E55ED6D8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133009CC-4DCC-4FBB-A39A-BEEA6D34C91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C9880C20-8F13-456A-8434-99443EB2AD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43922F4C-0407-47F6-860E-75BB3E8570D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05013BE4-F705-4CF1-A80D-48CA6DB878A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4775EFA9-A770-43BE-BE53-67F96B104C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809EF075-01C0-46D7-84E2-64CC4E0582A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0B1B5A81-D6EF-448F-961A-7128079991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E92E1AB0-4287-486A-AFA2-37BCD27F8D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F298E431-7443-4F63-BF67-7094748EE1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28C65A70-26E7-467B-8F2F-66F7CBD2E7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0C5796FD-5237-4820-8BA0-FE3F9B7B00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BBB2F986-44EF-40CB-8719-2223836247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7842E4C9-FAD1-4D38-AEB9-4FF45B25ACF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>
            <a:extLst>
              <a:ext uri="{FF2B5EF4-FFF2-40B4-BE49-F238E27FC236}">
                <a16:creationId xmlns:a16="http://schemas.microsoft.com/office/drawing/2014/main" id="{04CEBF2F-2343-4263-9661-E43AC85393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BFA8E118-2E35-4E71-B33B-A5D1B94357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>
            <a:extLst>
              <a:ext uri="{FF2B5EF4-FFF2-40B4-BE49-F238E27FC236}">
                <a16:creationId xmlns:a16="http://schemas.microsoft.com/office/drawing/2014/main" id="{8BD90637-8029-467B-B55E-A90799743D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4FABC044-17E0-4B7C-A227-EAA059621E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75AD63DD-3DB8-4E73-91EF-FF908A06EA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1681B280-92B3-4A14-AA89-CCCA65D8A50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593309E1-7C1B-49CB-ADBD-4CD7A011D47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9EE12F55-CC5E-48C8-84DE-A9E7611476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60F50A18-F6CC-497D-89C9-621EB3430D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FEC0CFE8-49A1-4FCC-A835-689E0AD7D4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E53BA3CA-13A1-497F-832A-5F57FB11E3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8A2304D3-E35F-4FBB-B5BF-B86F08E094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4F041947-A8BE-4EB5-8B75-0CC1624C05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977E7F70-77DE-4CB1-BB0A-5CF09A633C3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2AD369B1-C2C9-4353-B0D7-78524ACB177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3E2F2EBA-7E14-49A5-97F1-17887BECD3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>
            <a:extLst>
              <a:ext uri="{FF2B5EF4-FFF2-40B4-BE49-F238E27FC236}">
                <a16:creationId xmlns:a16="http://schemas.microsoft.com/office/drawing/2014/main" id="{7A6BA34E-ED6A-4D11-B1B4-35501464412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EE228B75-BB97-4A7F-8155-D1444A24CB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DBF51D77-1C5C-4511-8B37-0942644D79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CB3292F8-FD4B-44A5-A1DB-E6F3E3A53D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>
            <a:extLst>
              <a:ext uri="{FF2B5EF4-FFF2-40B4-BE49-F238E27FC236}">
                <a16:creationId xmlns:a16="http://schemas.microsoft.com/office/drawing/2014/main" id="{E2DB0906-21FB-4727-8AE2-925D13535E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15C13AA6-21C5-41AA-A7FA-365475AD7A6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id="{11A4437C-D9BD-482D-A3B3-A1B4BDE269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5AB273AE-B2AD-4603-B181-258FF8C2A7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88D5D8D-167F-45C9-9C58-BA36266C943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9893A4A0-8190-4827-9CE2-B40D8D96CA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>
            <a:extLst>
              <a:ext uri="{FF2B5EF4-FFF2-40B4-BE49-F238E27FC236}">
                <a16:creationId xmlns:a16="http://schemas.microsoft.com/office/drawing/2014/main" id="{AEB8EF97-09F1-4AE6-8234-B1D9AF7FD9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FE120BD6-D65E-4484-BABD-8B4C1FBF8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">
            <a:extLst>
              <a:ext uri="{FF2B5EF4-FFF2-40B4-BE49-F238E27FC236}">
                <a16:creationId xmlns:a16="http://schemas.microsoft.com/office/drawing/2014/main" id="{D7186D27-F51E-4A34-9F8C-2F73325C0B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1BE21C9A-292E-4407-A10D-FDD0881103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08B66325-2DBE-4930-8CE1-753AC97539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F21E03CB-B553-498F-AE7D-31409A3B4F2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437337B6-00B8-4887-BFC1-C83A5A3C6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09ACA333-36B1-4B59-BF84-DDA9EFB49D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16970E72-1F7E-4DB4-A04F-BA7D7347DF1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B7052E36-3994-4D86-9D70-71CAEE3794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FC3ED1E3-24C4-4955-A83E-F76C34C8F92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E26C800E-C431-4EF3-BF60-0B3D7FF8836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5761128B-5669-481E-8629-6627B6B2AB7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74FA9E44-13E2-41DB-A02F-6A51A2BEE5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D8FF1D56-8112-45CF-A4AB-67877E3AC49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8DCE6E2B-C1CA-46DB-9B18-0453C28EA9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">
            <a:extLst>
              <a:ext uri="{FF2B5EF4-FFF2-40B4-BE49-F238E27FC236}">
                <a16:creationId xmlns:a16="http://schemas.microsoft.com/office/drawing/2014/main" id="{FE258689-5A4B-4D17-AB7C-CA82349236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803CFEB7-8C2A-400C-9571-5F6193F282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BE4EB99B-D67F-40FE-95F5-2569B29C03D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9066D660-7B0A-42E5-A17D-97A33DBBBC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96A26BE5-6983-4F30-B1DB-FCAD4E2517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54B096D-357B-4BB5-AF94-E491A34CF4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492FAF4D-04B6-43C7-A6DF-6B66F18370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6DEF8C43-7299-43EA-A7CC-CEFEB5950E8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4267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E50E798C-A8A1-485B-A694-B60841BCF7D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F0836698-B4A3-452B-9C36-F4E3108CA6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615AC062-8B72-40ED-BD21-A72643468B9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C139FCE9-1551-44AC-8B75-7F48C826CE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336A8271-7715-473C-8C04-7C3BB94155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3418BAF8-2C46-4E36-AA45-99A28910B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A5007E98-EFB9-406B-8A8D-86DE799E48E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DD268E55-0764-475C-BBF1-4B78716DF3D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5D9E15EC-21BE-4717-B0E9-85F1FE9F285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D2601029-A21B-45F9-A2A1-9FF19D4020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FB84DF81-3DCF-4994-99C0-8DEDEEA583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0718FB82-BDBD-4068-A3E8-C6E558A22DC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1">
            <a:extLst>
              <a:ext uri="{FF2B5EF4-FFF2-40B4-BE49-F238E27FC236}">
                <a16:creationId xmlns:a16="http://schemas.microsoft.com/office/drawing/2014/main" id="{13A0C683-7332-4544-A08A-1B7FFA69D76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435BD5D6-8166-4551-AC02-CC6175B83E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4FE32EAC-A26D-4E9D-85CC-87D105087B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4BDB578-19FB-41F2-A364-4240E6A6576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699A4767-A4A7-4196-81DF-911162E761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4B05FC39-A4D7-4999-83C5-09C1F0B9F4A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1">
            <a:extLst>
              <a:ext uri="{FF2B5EF4-FFF2-40B4-BE49-F238E27FC236}">
                <a16:creationId xmlns:a16="http://schemas.microsoft.com/office/drawing/2014/main" id="{CF548DE0-886E-454F-8494-3A47001C7DD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648B1F04-99A5-4C9C-AAAF-F620A5BCD4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B51078E1-101E-4259-A12E-26AC0D4A40B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5AF06354-6F3F-496A-9AF7-2F26C9AA1E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75123707-E6DA-4CE5-993C-9283E757874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D45C0E5C-C2FC-4004-89D9-31A4A47027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12637906-5F93-4AE3-8601-B42D9FA3BF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A36FA8E4-0723-4A49-A530-784B41D166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1">
            <a:extLst>
              <a:ext uri="{FF2B5EF4-FFF2-40B4-BE49-F238E27FC236}">
                <a16:creationId xmlns:a16="http://schemas.microsoft.com/office/drawing/2014/main" id="{F7EE63B6-4926-40E8-A158-8AA62CA5ED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3B1F6F9F-07D0-4A66-9CB7-5DF5C13649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273F2805-4BD6-437C-8662-A88B5E2C3B3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6213AE98-7F77-45D5-A753-0644C47AF1B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69C5A980-4E6C-4505-BF81-777F891FD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8349AE14-C3F6-47DB-B88A-4F6C59F68AD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1">
            <a:extLst>
              <a:ext uri="{FF2B5EF4-FFF2-40B4-BE49-F238E27FC236}">
                <a16:creationId xmlns:a16="http://schemas.microsoft.com/office/drawing/2014/main" id="{244E16C6-AECA-4780-91C7-E8A1059407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59822B25-6360-418B-A8AA-8E451C2B78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9C67B10A-B6AE-441A-A542-B1F04574FC2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E343D3EB-10CE-48C2-897C-F149350798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5BE19DC4-0DD1-4621-91C8-96C319C89C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3D39BAB9-AC44-459D-B9BD-F89338402E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919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B4742BAE-998F-4063-A444-FD2596E6D5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98F570C4-D6FA-4DC1-B959-66DB54E3FF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id="{DF56C8C2-6153-4DEC-9733-E731A48192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09BBDC58-2935-4208-A8D2-C50FE5F695E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E9C2-0B4E-4D9F-A9F2-54F0DA101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13019-DB63-4A5D-9276-E6DD897BC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57C69-ACB0-4159-9D34-5229510A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D4FD0-50B7-4FA8-975F-84C00395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F4694-FB74-42E1-B65C-3CC21CDE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E8EE-A67E-4B64-93C5-F042240E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F18B4-A847-480B-8B1B-70D729990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1A99-FA01-439F-BEF7-CB08F456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7070B-C450-4CBE-831C-3B57BDF4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DEC8F-B206-4AB0-88ED-03E4EBEE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3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342C2-48ED-4A98-B016-6C44259B79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53B47-8737-4B02-BB27-657083121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1EB84-03AF-4D50-8E1C-B4F3887F0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5491-7BC3-49D3-B911-6A6DCC49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19F1-A7EA-43E4-9256-8F4904E4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9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8B33-F1AE-4B86-ACB4-F2310DEDD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27ECA-4EC9-4CF5-A348-5248F52ACF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A1600-0727-4CE8-8177-F9C5B3C55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025" y="1143000"/>
            <a:ext cx="4083050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99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AE01-9541-4D7B-AD9D-0B0AC59C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DE6AD-0CDC-4C78-A8D8-5A172A3AB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0A856-9F00-4EAF-95D0-DC2968CD9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22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46F6-06B7-45FB-8F42-7434F434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AA2D4-4AFD-4E1E-B486-4B0952C84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79317-5745-42CB-AD6C-5AF5F0139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E4D09-5EE4-40A2-898B-5BBE7D00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D0C74-159C-4047-995B-D3676CC7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1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119A-44E2-484B-A1CF-3FAEFA27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16C2F-D08C-44C8-9E64-EE12F2140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52032-3AC3-4484-AB1A-C113618D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B4421-1680-4E9B-858A-82846FA4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5EAFE-D4BC-4BA2-8D76-AC16CA15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3416-DB7D-4B72-A7F4-BB48EDC7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B65A-1311-4FEE-95F8-38D142EEE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CCB1C-D655-49C3-A7CE-09F7F4E6E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A4578-96D0-44EF-AF3F-26054A1E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72D3E-485C-4DB8-9A4A-10BF7E83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F2B61-00FE-4AFE-9A84-A778EFCB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6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980B-CF0A-42D6-967E-E743EF63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79631-6BBA-4F62-9AB7-C7B38C22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D0886-55B9-4137-BDEB-44DCA8BF1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F80A9-DD1C-4249-9B45-3AAB7535A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9399F-4E2A-4624-B745-DB5BDF8A2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78E2F-DD2C-468F-BC71-ADB14DCE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62B39-BBCC-48D6-986D-447E4873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22E412-7454-4104-A66A-3E6A3488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0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AB61-6FD9-4352-B9B9-C58886A5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A3AFE-74F8-4A7D-9E5A-16F87E6C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88FF8-962A-4ED7-8225-AA0CF61AA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449CC-8A78-483B-8EB5-D59547BD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0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87C3B-AA41-4860-822F-39C2AD24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7288-7AC8-4384-BA5D-339E1032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CB656-0866-4E46-ACF1-D043093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6C33-482F-4AFD-96ED-0358E42F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60D00-B3D6-49F1-91CA-DF530B86C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9FDD5-BF92-4E9D-9903-26611E52D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86C50-83AD-4591-929C-5677AE11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C870B-0ADB-4D4D-8B8E-F04E335E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6F1B-67F3-4AE9-ABCA-FDC4D304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6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53DF-6D92-48C4-BC0A-48CA2B63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6125CF-3DDF-4E86-A43B-35D256F89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D6B52-CF49-4480-A1E7-71FF3836A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6FF78-726A-4E66-892C-99461D96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B6447-ED1B-45C2-A5A9-62BA223E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38BB9-8053-4A9E-84F4-B9FE2239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5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6085F-E7B1-4D48-ABFB-4EA8D1A5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544E6-45E5-4A3B-BFE7-7D383C6F2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8865-20BB-48E0-8A53-83BB8AED3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B3324-8E2A-4BEF-8E95-FA92CB7DCDE1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D62EA-E4D1-43A9-B8C5-F38A1D9FE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1C4AD-6E2B-4FE3-8584-071402D9D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8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8.wmf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2B6A97BA-8DBC-F891-1703-D08642496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" r="57294"/>
          <a:stretch/>
        </p:blipFill>
        <p:spPr bwMode="auto">
          <a:xfrm>
            <a:off x="3082595" y="10"/>
            <a:ext cx="6061405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409620"/>
          </a:xfrm>
        </p:spPr>
        <p:txBody>
          <a:bodyPr anchor="b">
            <a:normAutofit/>
          </a:bodyPr>
          <a:lstStyle/>
          <a:p>
            <a:pPr algn="l"/>
            <a:r>
              <a:rPr lang="en-US" altLang="en-US" sz="2900" b="1" dirty="0"/>
              <a:t>Introduction to</a:t>
            </a:r>
            <a:br>
              <a:rPr lang="en-US" altLang="en-US" sz="2900" b="1" dirty="0"/>
            </a:br>
            <a:r>
              <a:rPr lang="en-US" altLang="en-US" sz="2900" b="1" dirty="0"/>
              <a:t>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2 </a:t>
            </a:r>
            <a:br>
              <a:rPr lang="en-US" altLang="en-US" sz="2900" dirty="0"/>
            </a:br>
            <a:r>
              <a:rPr lang="en-US" altLang="en-US" sz="2900" dirty="0"/>
              <a:t>Data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641272"/>
            <a:ext cx="2949980" cy="1208141"/>
          </a:xfrm>
        </p:spPr>
        <p:txBody>
          <a:bodyPr>
            <a:normAutofit/>
          </a:bodyPr>
          <a:lstStyle/>
          <a:p>
            <a:pPr algn="l"/>
            <a:r>
              <a:rPr lang="en-US" altLang="en-US" sz="1700" dirty="0"/>
              <a:t>by Michael Hahsler </a:t>
            </a:r>
          </a:p>
          <a:p>
            <a:pPr algn="l"/>
            <a:r>
              <a:rPr lang="en-US" altLang="en-US" sz="1700" dirty="0"/>
              <a:t>Based in Slides by </a:t>
            </a:r>
            <a:r>
              <a:rPr lang="en-US" sz="1700" dirty="0"/>
              <a:t>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/>
            <a:endParaRPr lang="en-US" sz="17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Creative Commons License">
            <a:extLst>
              <a:ext uri="{FF2B5EF4-FFF2-40B4-BE49-F238E27FC236}">
                <a16:creationId xmlns:a16="http://schemas.microsoft.com/office/drawing/2014/main" id="{2FD905B1-BD11-E201-AB50-88730E49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0" y="5883516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60BECA-D0B1-D865-6D59-7B111B2E96B3}"/>
              </a:ext>
            </a:extLst>
          </p:cNvPr>
          <p:cNvSpPr txBox="1"/>
          <p:nvPr/>
        </p:nvSpPr>
        <p:spPr>
          <a:xfrm>
            <a:off x="368155" y="6169040"/>
            <a:ext cx="2756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This work is licensed under a 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.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BFA12E2F-7FE8-4F61-94C7-0ACFAFE2E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991E1D31-7846-4DC4-8A3D-9EE2F0323C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is the scale of measurement of:</a:t>
            </a:r>
          </a:p>
          <a:p>
            <a:endParaRPr lang="en-US" altLang="en-US" dirty="0"/>
          </a:p>
          <a:p>
            <a:pPr lvl="1"/>
            <a:r>
              <a:rPr lang="en-US" altLang="en-US" dirty="0"/>
              <a:t>Number of cars per minute (count data)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 </a:t>
            </a:r>
            <a:br>
              <a:rPr lang="en-US" altLang="en-US" dirty="0"/>
            </a:br>
            <a:r>
              <a:rPr lang="en-US" altLang="en-US" dirty="0"/>
              <a:t>				0-4 years, 5-9, 10-14, …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</a:t>
            </a:r>
            <a:br>
              <a:rPr lang="en-US" altLang="en-US" dirty="0"/>
            </a:br>
            <a:r>
              <a:rPr lang="en-US" altLang="en-US" dirty="0"/>
              <a:t>	&lt;20 years, 21-30, 31-40, 41+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7" name="Picture 5">
            <a:extLst>
              <a:ext uri="{FF2B5EF4-FFF2-40B4-BE49-F238E27FC236}">
                <a16:creationId xmlns:a16="http://schemas.microsoft.com/office/drawing/2014/main" id="{FEA6A549-2425-456A-BBDD-B38EC0D58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13" name="Rectangle 1">
            <a:extLst>
              <a:ext uri="{FF2B5EF4-FFF2-40B4-BE49-F238E27FC236}">
                <a16:creationId xmlns:a16="http://schemas.microsoft.com/office/drawing/2014/main" id="{DCE362DF-6964-4B59-BD8C-E5FA703AD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81C6878B-8F45-4154-92A1-FE957EB649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 b="1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65306A2D-F4C2-4264-87BB-E93CAE6F1B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data sets 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D51570DF-AE36-4775-8E3D-79D584FB9A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Record</a:t>
            </a:r>
          </a:p>
          <a:p>
            <a:pPr lvl="1"/>
            <a:r>
              <a:rPr lang="en-US" altLang="en-US"/>
              <a:t>Data Matrix</a:t>
            </a:r>
          </a:p>
          <a:p>
            <a:pPr lvl="1"/>
            <a:r>
              <a:rPr lang="en-US" altLang="en-US"/>
              <a:t>Document Data</a:t>
            </a:r>
          </a:p>
          <a:p>
            <a:pPr lvl="1"/>
            <a:r>
              <a:rPr lang="en-US" altLang="en-US"/>
              <a:t>Transaction Data</a:t>
            </a:r>
          </a:p>
          <a:p>
            <a:r>
              <a:rPr lang="en-US" altLang="en-US"/>
              <a:t>Graph</a:t>
            </a:r>
          </a:p>
          <a:p>
            <a:pPr lvl="1"/>
            <a:r>
              <a:rPr lang="en-US" altLang="en-US"/>
              <a:t>World Wide Web</a:t>
            </a:r>
          </a:p>
          <a:p>
            <a:pPr lvl="1"/>
            <a:r>
              <a:rPr lang="en-US" altLang="en-US"/>
              <a:t>Molecular Structures</a:t>
            </a:r>
          </a:p>
          <a:p>
            <a:r>
              <a:rPr lang="en-US" altLang="en-US"/>
              <a:t>Ordered</a:t>
            </a:r>
          </a:p>
          <a:p>
            <a:pPr lvl="1"/>
            <a:r>
              <a:rPr lang="en-US" altLang="en-US"/>
              <a:t>Spatial Data</a:t>
            </a:r>
          </a:p>
          <a:p>
            <a:pPr lvl="1"/>
            <a:r>
              <a:rPr lang="en-US" altLang="en-US"/>
              <a:t>Temporal Data</a:t>
            </a:r>
          </a:p>
          <a:p>
            <a:pPr lvl="1"/>
            <a:r>
              <a:rPr lang="en-US" altLang="en-US"/>
              <a:t>Sequential Data</a:t>
            </a:r>
          </a:p>
          <a:p>
            <a:pPr lvl="1"/>
            <a:r>
              <a:rPr lang="en-US" altLang="en-US"/>
              <a:t>Genetic Sequence Data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A9661F65-22C0-4E29-91F0-7BABDEE597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Important Characteristics of Structured Data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D15C9F8B-7C74-4CDB-8649-1F4AB9AD9A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Dimensionality</a:t>
            </a:r>
          </a:p>
          <a:p>
            <a:pPr lvl="1"/>
            <a:r>
              <a:rPr lang="en-US" altLang="en-US" dirty="0"/>
              <a:t> Curse of Dimensionality</a:t>
            </a:r>
          </a:p>
          <a:p>
            <a:endParaRPr lang="en-US" altLang="en-US" dirty="0"/>
          </a:p>
          <a:p>
            <a:r>
              <a:rPr lang="en-US" altLang="en-US" dirty="0"/>
              <a:t>Sparsity</a:t>
            </a:r>
          </a:p>
          <a:p>
            <a:pPr lvl="1"/>
            <a:r>
              <a:rPr lang="en-US" altLang="en-US" dirty="0"/>
              <a:t> Only presence counts</a:t>
            </a:r>
          </a:p>
          <a:p>
            <a:endParaRPr lang="en-US" altLang="en-US" dirty="0"/>
          </a:p>
          <a:p>
            <a:r>
              <a:rPr lang="en-US" altLang="en-US" dirty="0"/>
              <a:t>Resolution</a:t>
            </a:r>
          </a:p>
          <a:p>
            <a:pPr lvl="1"/>
            <a:r>
              <a:rPr lang="en-US" altLang="en-US" dirty="0"/>
              <a:t> Patterns depend on the scale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9408B457-D22E-4EFD-9B1F-30B391F2D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Record Data 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DC1CAA05-EE0C-4E9F-B563-622AED87D4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that consists of a collection of records, each of which consists of a fixed set of attributes (e.g., from a relational database) 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graphicFrame>
        <p:nvGraphicFramePr>
          <p:cNvPr id="16387" name="Group 3">
            <a:extLst>
              <a:ext uri="{FF2B5EF4-FFF2-40B4-BE49-F238E27FC236}">
                <a16:creationId xmlns:a16="http://schemas.microsoft.com/office/drawing/2014/main" id="{6BDB5931-5B5C-497B-B32A-E168032EE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76776"/>
              </p:ext>
            </p:extLst>
          </p:nvPr>
        </p:nvGraphicFramePr>
        <p:xfrm>
          <a:off x="2686050" y="2713038"/>
          <a:ext cx="4052888" cy="37750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06498207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3120682636"/>
                    </a:ext>
                  </a:extLst>
                </a:gridCol>
                <a:gridCol w="974725">
                  <a:extLst>
                    <a:ext uri="{9D8B030D-6E8A-4147-A177-3AD203B41FA5}">
                      <a16:colId xmlns:a16="http://schemas.microsoft.com/office/drawing/2014/main" val="2742461693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294032711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799001843"/>
                    </a:ext>
                  </a:extLst>
                </a:gridCol>
              </a:tblGrid>
              <a:tr h="5508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Tid</a:t>
                      </a:r>
                      <a:endParaRPr kumimoji="0" lang="en-US" altLang="en-US" sz="1500" b="0" i="1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Refund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Status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Income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Cheat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641955496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14546244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3531790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00825720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425566049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67019335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088744983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3858065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535624357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17539054"/>
                  </a:ext>
                </a:extLst>
              </a:tr>
              <a:tr h="3238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75993592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6969DD35-52C7-4751-AD5F-727ABF191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Matrix 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641A28F9-4A55-49E3-A8AC-7D83227A7E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r>
              <a:rPr lang="en-US" altLang="en-US"/>
              <a:t>Such data set can be represented by an m by n matrix, where there are m rows, one for each object, and n columns, one for each attribute</a:t>
            </a:r>
          </a:p>
        </p:txBody>
      </p:sp>
      <p:graphicFrame>
        <p:nvGraphicFramePr>
          <p:cNvPr id="17411" name="Group 3">
            <a:extLst>
              <a:ext uri="{FF2B5EF4-FFF2-40B4-BE49-F238E27FC236}">
                <a16:creationId xmlns:a16="http://schemas.microsoft.com/office/drawing/2014/main" id="{5F89F22A-F314-474B-A26B-500944B46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0466"/>
              </p:ext>
            </p:extLst>
          </p:nvPr>
        </p:nvGraphicFramePr>
        <p:xfrm>
          <a:off x="1219200" y="4114800"/>
          <a:ext cx="6911975" cy="254317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711721">
                  <a:extLst>
                    <a:ext uri="{9D8B030D-6E8A-4147-A177-3AD203B41FA5}">
                      <a16:colId xmlns:a16="http://schemas.microsoft.com/office/drawing/2014/main" val="842467346"/>
                    </a:ext>
                  </a:extLst>
                </a:gridCol>
                <a:gridCol w="1726513">
                  <a:extLst>
                    <a:ext uri="{9D8B030D-6E8A-4147-A177-3AD203B41FA5}">
                      <a16:colId xmlns:a16="http://schemas.microsoft.com/office/drawing/2014/main" val="164657972"/>
                    </a:ext>
                  </a:extLst>
                </a:gridCol>
                <a:gridCol w="1593365">
                  <a:extLst>
                    <a:ext uri="{9D8B030D-6E8A-4147-A177-3AD203B41FA5}">
                      <a16:colId xmlns:a16="http://schemas.microsoft.com/office/drawing/2014/main" val="2169905796"/>
                    </a:ext>
                  </a:extLst>
                </a:gridCol>
                <a:gridCol w="1880376">
                  <a:extLst>
                    <a:ext uri="{9D8B030D-6E8A-4147-A177-3AD203B41FA5}">
                      <a16:colId xmlns:a16="http://schemas.microsoft.com/office/drawing/2014/main" val="4030822162"/>
                    </a:ext>
                  </a:extLst>
                </a:gridCol>
              </a:tblGrid>
              <a:tr h="61681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Sepal.Length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Sepal.Width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Petal.Length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Petal.Width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958012698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5.6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7060312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2559970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1.4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45664643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360769971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059581329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1.4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97592874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28513850"/>
                  </a:ext>
                </a:extLst>
              </a:tr>
            </a:tbl>
          </a:graphicData>
        </a:graphic>
      </p:graphicFrame>
      <p:sp>
        <p:nvSpPr>
          <p:cNvPr id="17444" name="Text Box 36">
            <a:extLst>
              <a:ext uri="{FF2B5EF4-FFF2-40B4-BE49-F238E27FC236}">
                <a16:creationId xmlns:a16="http://schemas.microsoft.com/office/drawing/2014/main" id="{D36D9FE4-B85A-4619-A4C1-17CE90467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659187"/>
            <a:ext cx="16891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n attributes</a:t>
            </a:r>
          </a:p>
        </p:txBody>
      </p:sp>
      <p:sp>
        <p:nvSpPr>
          <p:cNvPr id="17445" name="Text Box 37">
            <a:extLst>
              <a:ext uri="{FF2B5EF4-FFF2-40B4-BE49-F238E27FC236}">
                <a16:creationId xmlns:a16="http://schemas.microsoft.com/office/drawing/2014/main" id="{9F54B413-E74B-411D-B104-06A6C975370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72243" y="5315744"/>
            <a:ext cx="14859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m objects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5C8E003C-F43F-4719-A833-32D9D8CB5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Document Data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E46FB686-7018-43C5-9876-082241570D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Each document becomes a `term' vector, </a:t>
            </a:r>
          </a:p>
          <a:p>
            <a:pPr lvl="1"/>
            <a:r>
              <a:rPr lang="en-US" altLang="en-US" dirty="0"/>
              <a:t>each term is a component (attribute) of the vector,</a:t>
            </a:r>
          </a:p>
          <a:p>
            <a:pPr lvl="1"/>
            <a:r>
              <a:rPr lang="en-US" altLang="en-US" dirty="0"/>
              <a:t>the value of each component is the number of times the corresponding term occurs in the document.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AE77A084-4793-42D5-BE6A-D6E45B364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902542"/>
              </p:ext>
            </p:extLst>
          </p:nvPr>
        </p:nvGraphicFramePr>
        <p:xfrm>
          <a:off x="1200150" y="3376613"/>
          <a:ext cx="6705600" cy="311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925600" imgH="2693880" progId="">
                  <p:embed/>
                </p:oleObj>
              </mc:Choice>
              <mc:Fallback>
                <p:oleObj r:id="rId3" imgW="5925600" imgH="26938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3376613"/>
                        <a:ext cx="6705600" cy="31162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ext Box 5">
            <a:extLst>
              <a:ext uri="{FF2B5EF4-FFF2-40B4-BE49-F238E27FC236}">
                <a16:creationId xmlns:a16="http://schemas.microsoft.com/office/drawing/2014/main" id="{FAE2096E-0C3B-4B11-9D97-2A2DCDB51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6175" y="3083969"/>
            <a:ext cx="9112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Arial" panose="020B0604020202020204" pitchFamily="34" charset="0"/>
              </a:rPr>
              <a:t>Terms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045F478B-0078-4935-8EDC-A1CD0838F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Transaction Data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56949C89-1B3C-4BDB-B888-8A8B9FACA4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special type of record data, where </a:t>
            </a:r>
          </a:p>
          <a:p>
            <a:pPr lvl="1"/>
            <a:r>
              <a:rPr lang="en-US" altLang="en-US"/>
              <a:t>each record (transaction) involves a set of items.  </a:t>
            </a:r>
          </a:p>
          <a:p>
            <a:pPr lvl="1"/>
            <a:r>
              <a:rPr lang="en-US" altLang="en-US"/>
              <a:t>For example, consider a grocery store.  The set of products purchased by a customer during one shopping trip constitute a transaction, while the individual products that were purchased are the items. 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graphicFrame>
        <p:nvGraphicFramePr>
          <p:cNvPr id="19459" name="Group 3">
            <a:extLst>
              <a:ext uri="{FF2B5EF4-FFF2-40B4-BE49-F238E27FC236}">
                <a16:creationId xmlns:a16="http://schemas.microsoft.com/office/drawing/2014/main" id="{6D7885A0-367B-4CB1-98B3-6EAA51AD5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597191"/>
              </p:ext>
            </p:extLst>
          </p:nvPr>
        </p:nvGraphicFramePr>
        <p:xfrm>
          <a:off x="2468563" y="3816350"/>
          <a:ext cx="4159250" cy="2143125"/>
        </p:xfrm>
        <a:graphic>
          <a:graphicData uri="http://schemas.openxmlformats.org/drawingml/2006/table">
            <a:tbl>
              <a:tblPr firstRow="1" firstCol="1" bandCol="1">
                <a:tableStyleId>{74C1A8A3-306A-4EB7-A6B1-4F7E0EB9C5D6}</a:tableStyleId>
              </a:tblPr>
              <a:tblGrid>
                <a:gridCol w="1277937">
                  <a:extLst>
                    <a:ext uri="{9D8B030D-6E8A-4147-A177-3AD203B41FA5}">
                      <a16:colId xmlns:a16="http://schemas.microsoft.com/office/drawing/2014/main" val="1925262774"/>
                    </a:ext>
                  </a:extLst>
                </a:gridCol>
                <a:gridCol w="2881313">
                  <a:extLst>
                    <a:ext uri="{9D8B030D-6E8A-4147-A177-3AD203B41FA5}">
                      <a16:colId xmlns:a16="http://schemas.microsoft.com/office/drawing/2014/main" val="3298650169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TID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Items</a:t>
                      </a: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4487601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Bread, Coke,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6522322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Beer, Bread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04274187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Coke,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173700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Bread,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7679168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41117832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EC72F100-F562-45AB-87A6-229FCF8D8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Graph Data 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46D92004-EA15-47B1-88C9-7E3E2BBE8D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351338"/>
          </a:xfrm>
        </p:spPr>
        <p:txBody>
          <a:bodyPr/>
          <a:lstStyle/>
          <a:p>
            <a:r>
              <a:rPr lang="en-US" altLang="en-US"/>
              <a:t>Examples: Generic graph and HTML Links </a:t>
            </a:r>
          </a:p>
        </p:txBody>
      </p:sp>
      <p:graphicFrame>
        <p:nvGraphicFramePr>
          <p:cNvPr id="20483" name="Object 3">
            <a:extLst>
              <a:ext uri="{FF2B5EF4-FFF2-40B4-BE49-F238E27FC236}">
                <a16:creationId xmlns:a16="http://schemas.microsoft.com/office/drawing/2014/main" id="{F9F6DF72-A4D2-468E-8B93-14D92B8CC0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01689"/>
              </p:ext>
            </p:extLst>
          </p:nvPr>
        </p:nvGraphicFramePr>
        <p:xfrm>
          <a:off x="228600" y="2679700"/>
          <a:ext cx="355600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40600" imgH="646200" progId="">
                  <p:embed/>
                </p:oleObj>
              </mc:Choice>
              <mc:Fallback>
                <p:oleObj r:id="rId3" imgW="840600" imgH="6462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679700"/>
                        <a:ext cx="3556000" cy="27305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F182D068-C67A-4300-AD11-699895813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298176"/>
              </p:ext>
            </p:extLst>
          </p:nvPr>
        </p:nvGraphicFramePr>
        <p:xfrm>
          <a:off x="4022725" y="2659063"/>
          <a:ext cx="4968875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234680" imgH="2179800" progId="">
                  <p:embed/>
                </p:oleObj>
              </mc:Choice>
              <mc:Fallback>
                <p:oleObj r:id="rId5" imgW="4234680" imgH="21798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725" y="2659063"/>
                        <a:ext cx="4968875" cy="2352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38D913E-BAF1-4CEC-B481-494398465F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Chemical Data 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3A2ED216-EDAA-4F37-A10C-D7EB51BA60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Benzene Molecule: C6H6</a:t>
            </a:r>
          </a:p>
          <a:p>
            <a:endParaRPr lang="en-US" altLang="en-US"/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830204C8-05A7-4365-91BC-86527E8D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103438"/>
            <a:ext cx="3608388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55271612-474E-49AE-9300-EBED3FD5B7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E3BEBD47-4AD7-44F4-A2EE-48024EB0B2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52600"/>
            <a:ext cx="7886700" cy="4351338"/>
          </a:xfrm>
        </p:spPr>
        <p:txBody>
          <a:bodyPr/>
          <a:lstStyle/>
          <a:p>
            <a:r>
              <a:rPr lang="en-US" altLang="en-US"/>
              <a:t>Sequences of transactions</a:t>
            </a: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EA8120CB-5367-47D7-BEB3-8BD528C1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63" y="3429000"/>
            <a:ext cx="3312337" cy="248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2" name="Text Box 4">
            <a:extLst>
              <a:ext uri="{FF2B5EF4-FFF2-40B4-BE49-F238E27FC236}">
                <a16:creationId xmlns:a16="http://schemas.microsoft.com/office/drawing/2014/main" id="{8FB957CD-C24B-4AC1-BF2B-6E3AB3FC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392737"/>
            <a:ext cx="20574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An element of the sequence</a:t>
            </a:r>
          </a:p>
        </p:txBody>
      </p:sp>
      <p:sp>
        <p:nvSpPr>
          <p:cNvPr id="22533" name="AutoShape 5">
            <a:extLst>
              <a:ext uri="{FF2B5EF4-FFF2-40B4-BE49-F238E27FC236}">
                <a16:creationId xmlns:a16="http://schemas.microsoft.com/office/drawing/2014/main" id="{0E39FB64-6B9F-40CD-8D06-DA960168E91E}"/>
              </a:ext>
            </a:extLst>
          </p:cNvPr>
          <p:cNvSpPr>
            <a:spLocks/>
          </p:cNvSpPr>
          <p:nvPr/>
        </p:nvSpPr>
        <p:spPr bwMode="auto">
          <a:xfrm rot="16200000">
            <a:off x="3211961" y="4720085"/>
            <a:ext cx="241998" cy="950906"/>
          </a:xfrm>
          <a:prstGeom prst="leftBrace">
            <a:avLst>
              <a:gd name="adj1" fmla="val 21429"/>
              <a:gd name="adj2" fmla="val 50000"/>
            </a:avLst>
          </a:prstGeom>
          <a:noFill/>
          <a:ln w="255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774B9F52-7D5A-46F1-A5B3-784C1F747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590800"/>
            <a:ext cx="20574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Items/Events</a:t>
            </a:r>
          </a:p>
        </p:txBody>
      </p:sp>
      <p:sp>
        <p:nvSpPr>
          <p:cNvPr id="22535" name="Line 7">
            <a:extLst>
              <a:ext uri="{FF2B5EF4-FFF2-40B4-BE49-F238E27FC236}">
                <a16:creationId xmlns:a16="http://schemas.microsoft.com/office/drawing/2014/main" id="{3EB18E1B-4B3C-42CB-88AB-583E808015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030537"/>
            <a:ext cx="1588" cy="838200"/>
          </a:xfrm>
          <a:prstGeom prst="line">
            <a:avLst/>
          </a:prstGeom>
          <a:noFill/>
          <a:ln w="255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Line 8">
            <a:extLst>
              <a:ext uri="{FF2B5EF4-FFF2-40B4-BE49-F238E27FC236}">
                <a16:creationId xmlns:a16="http://schemas.microsoft.com/office/drawing/2014/main" id="{B7ECFF06-191F-4306-A82E-AC21E09B0A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3030537"/>
            <a:ext cx="1588" cy="838200"/>
          </a:xfrm>
          <a:prstGeom prst="line">
            <a:avLst/>
          </a:prstGeom>
          <a:noFill/>
          <a:ln w="255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D1BF2C5D-4A88-4A84-A199-5AE11F558C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65D68739-1535-4DD9-A95E-2DE388D664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 Genomic sequence data</a:t>
            </a:r>
          </a:p>
        </p:txBody>
      </p:sp>
      <p:graphicFrame>
        <p:nvGraphicFramePr>
          <p:cNvPr id="23555" name="Object 3">
            <a:extLst>
              <a:ext uri="{FF2B5EF4-FFF2-40B4-BE49-F238E27FC236}">
                <a16:creationId xmlns:a16="http://schemas.microsoft.com/office/drawing/2014/main" id="{2036BB6C-2DCD-4F13-A84D-B46B12B90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099222"/>
              </p:ext>
            </p:extLst>
          </p:nvPr>
        </p:nvGraphicFramePr>
        <p:xfrm>
          <a:off x="1600200" y="2286000"/>
          <a:ext cx="4278313" cy="365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332800" imgH="1990080" progId="">
                  <p:embed/>
                </p:oleObj>
              </mc:Choice>
              <mc:Fallback>
                <p:oleObj r:id="rId3" imgW="2332800" imgH="19900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86000"/>
                        <a:ext cx="4278313" cy="36512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41A7D79-B9BA-4153-BC5F-0816F12CDDD9}"/>
              </a:ext>
            </a:extLst>
          </p:cNvPr>
          <p:cNvSpPr/>
          <p:nvPr/>
        </p:nvSpPr>
        <p:spPr>
          <a:xfrm>
            <a:off x="3352800" y="3886200"/>
            <a:ext cx="914400" cy="3810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CDB05-18F1-42F9-8BF2-2ECDE0F42135}"/>
              </a:ext>
            </a:extLst>
          </p:cNvPr>
          <p:cNvSpPr txBox="1"/>
          <p:nvPr/>
        </p:nvSpPr>
        <p:spPr>
          <a:xfrm>
            <a:off x="6096000" y="4038600"/>
            <a:ext cx="15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Subsequences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2A3F5F05-D823-481A-907A-A9C2F5D235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Data: Time Series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19F53-42C2-4569-AABE-9FC00BACE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F8F51D84-A162-44A1-B756-CD2CE79BC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8800"/>
            <a:ext cx="7875588" cy="36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92ED0566-ECA8-40F9-B197-5C726894F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90689"/>
            <a:ext cx="6627813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4" name="Rectangle 4">
            <a:extLst>
              <a:ext uri="{FF2B5EF4-FFF2-40B4-BE49-F238E27FC236}">
                <a16:creationId xmlns:a16="http://schemas.microsoft.com/office/drawing/2014/main" id="{39D64BF1-03D5-4703-BCE0-52FA432FB5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Ordered Data: </a:t>
            </a:r>
            <a:r>
              <a:rPr lang="en-US" altLang="en-US" dirty="0" err="1"/>
              <a:t>Spatio</a:t>
            </a:r>
            <a:r>
              <a:rPr lang="en-US" altLang="en-US" dirty="0"/>
              <a:t>-Temporal</a:t>
            </a:r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57221F74-3014-4234-B0CF-5FA7A091C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66700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5EC448D0-B463-4933-B4DA-C1EAF396F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55925"/>
            <a:ext cx="22860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Average Monthly Temperature of land and ocean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8B785-D87F-403E-8307-115CA9664162}"/>
              </a:ext>
            </a:extLst>
          </p:cNvPr>
          <p:cNvSpPr txBox="1"/>
          <p:nvPr/>
        </p:nvSpPr>
        <p:spPr>
          <a:xfrm>
            <a:off x="5867400" y="1702357"/>
            <a:ext cx="197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, Feb, Mar, 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F78AEC-1978-4CB6-8518-698722756FAF}"/>
              </a:ext>
            </a:extLst>
          </p:cNvPr>
          <p:cNvGrpSpPr/>
          <p:nvPr/>
        </p:nvGrpSpPr>
        <p:grpSpPr>
          <a:xfrm>
            <a:off x="3429000" y="2209800"/>
            <a:ext cx="5061526" cy="3962400"/>
            <a:chOff x="3429000" y="2209800"/>
            <a:chExt cx="5061526" cy="39624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153B9-774B-4C8D-8C8F-11B893924641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AAF4FE-E40C-4A86-A6CA-AC67BE54B06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259D0-8515-4F0E-A96D-42A88FAC4172}"/>
              </a:ext>
            </a:extLst>
          </p:cNvPr>
          <p:cNvGrpSpPr/>
          <p:nvPr/>
        </p:nvGrpSpPr>
        <p:grpSpPr>
          <a:xfrm>
            <a:off x="3505200" y="2286000"/>
            <a:ext cx="5061526" cy="3962400"/>
            <a:chOff x="3429000" y="2209800"/>
            <a:chExt cx="5061526" cy="3962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694BA5-E463-4158-9218-F6BF7BEBD623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7F0809-AD07-4310-BA6B-FB4D5171FE5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F5544D-7D52-4CBA-A745-BA783F4B0A56}"/>
              </a:ext>
            </a:extLst>
          </p:cNvPr>
          <p:cNvGrpSpPr/>
          <p:nvPr/>
        </p:nvGrpSpPr>
        <p:grpSpPr>
          <a:xfrm>
            <a:off x="3581400" y="2362200"/>
            <a:ext cx="5061526" cy="3962400"/>
            <a:chOff x="3429000" y="2209800"/>
            <a:chExt cx="5061526" cy="3962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00E483-8B14-4740-8ED1-F5D91E311459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E548E9D-C851-4D04-BCA8-70D9C6616767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70382E-8727-4CF9-89C3-0A67013BDD2C}"/>
              </a:ext>
            </a:extLst>
          </p:cNvPr>
          <p:cNvGrpSpPr/>
          <p:nvPr/>
        </p:nvGrpSpPr>
        <p:grpSpPr>
          <a:xfrm>
            <a:off x="3657600" y="2438400"/>
            <a:ext cx="5061526" cy="3962400"/>
            <a:chOff x="3429000" y="2209800"/>
            <a:chExt cx="5061526" cy="3962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21C8A3-213E-43C6-AE36-1F78F456DBB5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5EB9DAA-1689-4AE8-AE91-34FA3352960C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9" name="Picture 5">
            <a:extLst>
              <a:ext uri="{FF2B5EF4-FFF2-40B4-BE49-F238E27FC236}">
                <a16:creationId xmlns:a16="http://schemas.microsoft.com/office/drawing/2014/main" id="{71CE6BD2-AA7B-40F6-8F84-A45F13B4C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25" name="Rectangle 1">
            <a:extLst>
              <a:ext uri="{FF2B5EF4-FFF2-40B4-BE49-F238E27FC236}">
                <a16:creationId xmlns:a16="http://schemas.microsoft.com/office/drawing/2014/main" id="{9805AA6F-9225-43E2-80BB-699B34611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B0C053E3-39AD-4A0A-B0F5-6DA5D725E6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 b="1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440855C3-BE48-4A2A-B6E7-83B31BCBA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Quality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F582E0BE-F19A-4467-99FA-5F24CA7C30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kinds of data quality problems?</a:t>
            </a:r>
          </a:p>
          <a:p>
            <a:r>
              <a:rPr lang="en-US" altLang="en-US"/>
              <a:t>How can we detect problems with the data? </a:t>
            </a:r>
          </a:p>
          <a:p>
            <a:r>
              <a:rPr lang="en-US" altLang="en-US"/>
              <a:t>What can we do about these problems? </a:t>
            </a:r>
          </a:p>
          <a:p>
            <a:pPr lvl="4"/>
            <a:endParaRPr lang="en-US" altLang="en-US"/>
          </a:p>
          <a:p>
            <a:pPr lvl="4"/>
            <a:endParaRPr lang="en-US" altLang="en-US"/>
          </a:p>
          <a:p>
            <a:r>
              <a:rPr lang="en-US" altLang="en-US"/>
              <a:t>Examples of data quality problems: </a:t>
            </a:r>
          </a:p>
          <a:p>
            <a:pPr lvl="1"/>
            <a:r>
              <a:rPr lang="en-US" altLang="en-US"/>
              <a:t>Noise and outliers </a:t>
            </a:r>
          </a:p>
          <a:p>
            <a:pPr lvl="1"/>
            <a:r>
              <a:rPr lang="en-US" altLang="en-US"/>
              <a:t>missing values </a:t>
            </a:r>
          </a:p>
          <a:p>
            <a:pPr lvl="1"/>
            <a:r>
              <a:rPr lang="en-US" altLang="en-US"/>
              <a:t>duplicate data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01374462-782D-4005-836D-B79D2E096F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Noise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55ECECFD-B7EB-41CF-A61E-8C7BEAB887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2169" y="1408906"/>
            <a:ext cx="7886700" cy="4351338"/>
          </a:xfrm>
        </p:spPr>
        <p:txBody>
          <a:bodyPr/>
          <a:lstStyle/>
          <a:p>
            <a:r>
              <a:rPr lang="en-US" altLang="en-US" dirty="0"/>
              <a:t>Noise refers to modification of original values</a:t>
            </a:r>
          </a:p>
          <a:p>
            <a:pPr lvl="1"/>
            <a:r>
              <a:rPr lang="en-US" altLang="en-US" dirty="0"/>
              <a:t>Examples: distortion of a person’s voice when talking on a poor phone, “snow” on television screen, measurement errors.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98681CF3-CC30-4127-A2CA-95C789451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/>
          <a:stretch>
            <a:fillRect/>
          </a:stretch>
        </p:blipFill>
        <p:spPr bwMode="auto">
          <a:xfrm>
            <a:off x="650875" y="2506663"/>
            <a:ext cx="2919382" cy="233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7328800B-17D7-4D8C-91A5-BDE506C75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48"/>
          <a:stretch>
            <a:fillRect/>
          </a:stretch>
        </p:blipFill>
        <p:spPr bwMode="auto">
          <a:xfrm>
            <a:off x="5646171" y="2506664"/>
            <a:ext cx="2659629" cy="233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92" r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7" name="Text Box 5">
            <a:extLst>
              <a:ext uri="{FF2B5EF4-FFF2-40B4-BE49-F238E27FC236}">
                <a16:creationId xmlns:a16="http://schemas.microsoft.com/office/drawing/2014/main" id="{F99F113B-E744-4349-B7C6-874287558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351684"/>
            <a:ext cx="2486397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Signal: Two Sine Waves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9D8A126B-91E9-455A-A65D-F0ADD7775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9404" y="2323308"/>
            <a:ext cx="2313161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Two Sine Waves + Noise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CB73A747-F931-43B9-B8B5-0383E696C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7" y="5320506"/>
            <a:ext cx="7680325" cy="87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Find less noisy data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De-noise (signal processing)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362DF84-CB1E-84CE-B8CB-9E94C6AE4901}"/>
              </a:ext>
            </a:extLst>
          </p:cNvPr>
          <p:cNvSpPr/>
          <p:nvPr/>
        </p:nvSpPr>
        <p:spPr>
          <a:xfrm>
            <a:off x="3761551" y="3161589"/>
            <a:ext cx="1595746" cy="84597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Noisy measurement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0050C740-65B3-4F73-822C-EB28CF9FB0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Outliers</a:t>
            </a:r>
          </a:p>
        </p:txBody>
      </p:sp>
      <p:grpSp>
        <p:nvGrpSpPr>
          <p:cNvPr id="29699" name="Group 3">
            <a:extLst>
              <a:ext uri="{FF2B5EF4-FFF2-40B4-BE49-F238E27FC236}">
                <a16:creationId xmlns:a16="http://schemas.microsoft.com/office/drawing/2014/main" id="{EC70A113-CD3C-4B37-B89C-C53FAF0B2898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332038"/>
            <a:ext cx="4265613" cy="3503612"/>
            <a:chOff x="960" y="1453"/>
            <a:chExt cx="2687" cy="2207"/>
          </a:xfrm>
        </p:grpSpPr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C3CA376E-B0F0-4664-8E8B-1541F2B92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453"/>
              <a:ext cx="2687" cy="2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9701" name="Oval 5">
              <a:extLst>
                <a:ext uri="{FF2B5EF4-FFF2-40B4-BE49-F238E27FC236}">
                  <a16:creationId xmlns:a16="http://schemas.microsoft.com/office/drawing/2014/main" id="{F272F3F3-662B-45A2-8956-858F99F2A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" y="2058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2" name="Oval 6">
              <a:extLst>
                <a:ext uri="{FF2B5EF4-FFF2-40B4-BE49-F238E27FC236}">
                  <a16:creationId xmlns:a16="http://schemas.microsoft.com/office/drawing/2014/main" id="{7F726EA3-8805-498D-82BD-712AC5DBE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2368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3" name="Oval 7">
              <a:extLst>
                <a:ext uri="{FF2B5EF4-FFF2-40B4-BE49-F238E27FC236}">
                  <a16:creationId xmlns:a16="http://schemas.microsoft.com/office/drawing/2014/main" id="{0FE46122-8D63-4EF0-8335-981D1B9F9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" y="3131"/>
              <a:ext cx="109" cy="99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4" name="Oval 8">
              <a:extLst>
                <a:ext uri="{FF2B5EF4-FFF2-40B4-BE49-F238E27FC236}">
                  <a16:creationId xmlns:a16="http://schemas.microsoft.com/office/drawing/2014/main" id="{90FEACD4-B5B7-4B41-82BE-DF9D73F87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3209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5" name="Rectangle 9">
              <a:extLst>
                <a:ext uri="{FF2B5EF4-FFF2-40B4-BE49-F238E27FC236}">
                  <a16:creationId xmlns:a16="http://schemas.microsoft.com/office/drawing/2014/main" id="{BEB7B91E-49B4-4E6D-A8A2-F2587B791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9" y="2189"/>
              <a:ext cx="243" cy="28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6" name="Rectangle 10">
              <a:extLst>
                <a:ext uri="{FF2B5EF4-FFF2-40B4-BE49-F238E27FC236}">
                  <a16:creationId xmlns:a16="http://schemas.microsoft.com/office/drawing/2014/main" id="{E7741176-84BC-47FE-863F-96B559B4E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" y="2245"/>
              <a:ext cx="243" cy="28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698" name="Rectangle 2">
            <a:extLst>
              <a:ext uri="{FF2B5EF4-FFF2-40B4-BE49-F238E27FC236}">
                <a16:creationId xmlns:a16="http://schemas.microsoft.com/office/drawing/2014/main" id="{685C23D6-61A1-43DB-A3C5-BB9F728AA3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51025"/>
            <a:ext cx="7886700" cy="4351338"/>
          </a:xfrm>
        </p:spPr>
        <p:txBody>
          <a:bodyPr/>
          <a:lstStyle/>
          <a:p>
            <a:r>
              <a:rPr lang="en-US" altLang="en-US"/>
              <a:t>Outliers are data objects with characteristics that are considerably different than most of the other data objects in the data set</a:t>
            </a:r>
          </a:p>
          <a:p>
            <a:endParaRPr lang="en-US" altLang="en-US"/>
          </a:p>
        </p:txBody>
      </p:sp>
      <p:sp>
        <p:nvSpPr>
          <p:cNvPr id="29707" name="Text Box 11">
            <a:extLst>
              <a:ext uri="{FF2B5EF4-FFF2-40B4-BE49-F238E27FC236}">
                <a16:creationId xmlns:a16="http://schemas.microsoft.com/office/drawing/2014/main" id="{8CD3C9EB-5466-4705-9E16-C5A7925B7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" y="6021388"/>
            <a:ext cx="795496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Outlier detection + remove outliers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616D94EA-D25F-4D80-ACFD-19515279A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Missing Values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D6A075FF-8F56-47D6-8085-5524406632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Reasons for missing values</a:t>
            </a:r>
          </a:p>
          <a:p>
            <a:pPr lvl="1"/>
            <a:r>
              <a:rPr lang="en-US" altLang="en-US"/>
              <a:t>Information is not collected </a:t>
            </a:r>
            <a:br>
              <a:rPr lang="en-US" altLang="en-US"/>
            </a:br>
            <a:r>
              <a:rPr lang="en-US" altLang="en-US"/>
              <a:t>(e.g., people decline to give their age and weight)</a:t>
            </a:r>
          </a:p>
          <a:p>
            <a:pPr lvl="1"/>
            <a:r>
              <a:rPr lang="en-US" altLang="en-US"/>
              <a:t>Attributes may not be applicable to all cases </a:t>
            </a:r>
            <a:br>
              <a:rPr lang="en-US" altLang="en-US"/>
            </a:br>
            <a:r>
              <a:rPr lang="en-US" altLang="en-US"/>
              <a:t>(e.g., annual income is not applicable to children)</a:t>
            </a:r>
          </a:p>
          <a:p>
            <a:pPr lvl="1"/>
            <a:endParaRPr lang="en-US" altLang="en-US"/>
          </a:p>
          <a:p>
            <a:r>
              <a:rPr lang="en-US" altLang="en-US"/>
              <a:t>Handling missing values</a:t>
            </a:r>
          </a:p>
          <a:p>
            <a:pPr lvl="1"/>
            <a:r>
              <a:rPr lang="en-US" altLang="en-US"/>
              <a:t>Eliminate data objects with missing value</a:t>
            </a:r>
          </a:p>
          <a:p>
            <a:pPr lvl="1"/>
            <a:r>
              <a:rPr lang="en-US" altLang="en-US"/>
              <a:t>Eliminate feature with missing values</a:t>
            </a:r>
          </a:p>
          <a:p>
            <a:pPr lvl="1"/>
            <a:r>
              <a:rPr lang="en-US" altLang="en-US"/>
              <a:t>Ignore the missing value during analysis</a:t>
            </a:r>
          </a:p>
          <a:p>
            <a:pPr lvl="1"/>
            <a:r>
              <a:rPr lang="en-US" altLang="en-US"/>
              <a:t>Estimate missing values = Imputation</a:t>
            </a:r>
            <a:br>
              <a:rPr lang="en-US" altLang="en-US"/>
            </a:br>
            <a:r>
              <a:rPr lang="en-US" altLang="en-US"/>
              <a:t>(e.g., replace with mean or weighted mean where all possible values are weighted by their probabilities)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6DD2E614-8B5B-46BC-A98E-C8EB00271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Duplicate Data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8FF91723-1AC8-4063-ACCA-4B67C36FF0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set may include data objects that are duplicates, or "close duplicates" of one another</a:t>
            </a:r>
          </a:p>
          <a:p>
            <a:pPr lvl="1"/>
            <a:r>
              <a:rPr lang="en-US" altLang="en-US"/>
              <a:t>Major issue when merging data from heterogeneous sources</a:t>
            </a:r>
          </a:p>
          <a:p>
            <a:pPr lvl="1"/>
            <a:endParaRPr lang="en-US" altLang="en-US"/>
          </a:p>
          <a:p>
            <a:r>
              <a:rPr lang="en-US" altLang="en-US"/>
              <a:t>Examples:</a:t>
            </a:r>
          </a:p>
          <a:p>
            <a:pPr lvl="1"/>
            <a:r>
              <a:rPr lang="en-US" altLang="en-US"/>
              <a:t>Same person with multiple email addresses</a:t>
            </a:r>
          </a:p>
          <a:p>
            <a:pPr lvl="1"/>
            <a:endParaRPr lang="en-US" altLang="en-US"/>
          </a:p>
          <a:p>
            <a:r>
              <a:rPr lang="en-US" altLang="en-US"/>
              <a:t>Data cleaning</a:t>
            </a:r>
          </a:p>
          <a:p>
            <a:pPr lvl="1"/>
            <a:r>
              <a:rPr lang="en-US" altLang="en-US"/>
              <a:t>Process of dealing with duplicate data issues</a:t>
            </a:r>
          </a:p>
          <a:p>
            <a:pPr lvl="1"/>
            <a:r>
              <a:rPr lang="en-US" altLang="en-US"/>
              <a:t>ETL tools typically support deduplication</a:t>
            </a: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E5E3888C-3FCE-4AED-9DF6-65BF3111B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60FB4109-FE2C-40CC-AC94-93D0F43BB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87F14A31-11BF-4C01-BF43-4DB248F4C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7D5CDD56-F6DE-481A-8016-EA43C6652F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b="1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 b="1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645978AF-4E2F-4C4B-99B1-CD721C13E0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Preprocessing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AAABD306-12D4-491F-BBFE-CDB9CBCA04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  <a:p>
            <a:r>
              <a:rPr lang="en-US" altLang="en-US"/>
              <a:t>Sampling</a:t>
            </a:r>
          </a:p>
          <a:p>
            <a:r>
              <a:rPr lang="en-US" altLang="en-US"/>
              <a:t>Dimensionality Reduction</a:t>
            </a:r>
          </a:p>
          <a:p>
            <a:r>
              <a:rPr lang="en-US" altLang="en-US"/>
              <a:t>Feature subset selection</a:t>
            </a:r>
          </a:p>
          <a:p>
            <a:r>
              <a:rPr lang="en-US" altLang="en-US"/>
              <a:t>Feature creation</a:t>
            </a:r>
          </a:p>
          <a:p>
            <a:r>
              <a:rPr lang="en-US" altLang="en-US"/>
              <a:t>Discretization and Binarization</a:t>
            </a:r>
          </a:p>
          <a:p>
            <a:r>
              <a:rPr lang="en-US" altLang="en-US"/>
              <a:t>Attribute Transformation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957BF514-27F0-4C04-8320-D9242FF87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4851A3C1-0C0F-4985-8BE2-C2481DDE98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Combining two or more attributes (or objects) into a single attribute (or object)</a:t>
            </a:r>
          </a:p>
          <a:p>
            <a:endParaRPr lang="en-US" altLang="en-US"/>
          </a:p>
          <a:p>
            <a:r>
              <a:rPr lang="en-US" altLang="en-US"/>
              <a:t>Purpose</a:t>
            </a:r>
          </a:p>
          <a:p>
            <a:pPr lvl="1"/>
            <a:r>
              <a:rPr lang="en-US" altLang="en-US"/>
              <a:t>Data reduction</a:t>
            </a:r>
          </a:p>
          <a:p>
            <a:pPr lvl="2"/>
            <a:r>
              <a:rPr lang="en-US" altLang="en-US"/>
              <a:t> Reduce the number of attributes or objects</a:t>
            </a:r>
          </a:p>
          <a:p>
            <a:pPr lvl="1"/>
            <a:r>
              <a:rPr lang="en-US" altLang="en-US"/>
              <a:t>Change of scale</a:t>
            </a:r>
          </a:p>
          <a:p>
            <a:pPr lvl="2"/>
            <a:r>
              <a:rPr lang="en-US" altLang="en-US"/>
              <a:t> Cities aggregated into regions, states, countries, etc</a:t>
            </a:r>
          </a:p>
          <a:p>
            <a:pPr lvl="1"/>
            <a:r>
              <a:rPr lang="en-US" altLang="en-US"/>
              <a:t>More “stable” data</a:t>
            </a:r>
          </a:p>
          <a:p>
            <a:pPr lvl="2"/>
            <a:r>
              <a:rPr lang="en-US" altLang="en-US"/>
              <a:t> Aggregated data tends to have less variability (e.g., reduce seasonality by aggregation to yearly data) </a:t>
            </a: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EA13E20F-9BE9-480C-8A7D-57FF4B101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F8A538AF-BCF9-44DE-802C-EC111F42E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5842" name="Text Box 2">
            <a:extLst>
              <a:ext uri="{FF2B5EF4-FFF2-40B4-BE49-F238E27FC236}">
                <a16:creationId xmlns:a16="http://schemas.microsoft.com/office/drawing/2014/main" id="{E05B02D9-8D34-4ECC-A640-9BB9C5034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3F0009EA-EA9E-48DF-8297-FFE9D0685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Standard Deviation of Average Monthly Precipitation</a:t>
            </a: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83C997ED-7ECF-4215-A6D8-4D44F9177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Text Box 5">
            <a:extLst>
              <a:ext uri="{FF2B5EF4-FFF2-40B4-BE49-F238E27FC236}">
                <a16:creationId xmlns:a16="http://schemas.microsoft.com/office/drawing/2014/main" id="{D54630C5-9258-4F1A-B472-3EB9831CC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Standard Deviation of Average Yearly Precipitation</a:t>
            </a:r>
          </a:p>
        </p:txBody>
      </p:sp>
      <p:pic>
        <p:nvPicPr>
          <p:cNvPr id="35846" name="Picture 6">
            <a:extLst>
              <a:ext uri="{FF2B5EF4-FFF2-40B4-BE49-F238E27FC236}">
                <a16:creationId xmlns:a16="http://schemas.microsoft.com/office/drawing/2014/main" id="{523D90AE-4C9D-4E10-B8BF-EAEFD66E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r="18164"/>
          <a:stretch>
            <a:fillRect/>
          </a:stretch>
        </p:blipFill>
        <p:spPr bwMode="auto">
          <a:xfrm>
            <a:off x="152400" y="1768475"/>
            <a:ext cx="4038600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72" r="181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7" name="Picture 7">
            <a:extLst>
              <a:ext uri="{FF2B5EF4-FFF2-40B4-BE49-F238E27FC236}">
                <a16:creationId xmlns:a16="http://schemas.microsoft.com/office/drawing/2014/main" id="{9F41CDD9-D746-4FFE-B938-B8009B0C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49"/>
          <a:stretch>
            <a:fillRect/>
          </a:stretch>
        </p:blipFill>
        <p:spPr bwMode="auto">
          <a:xfrm>
            <a:off x="4648200" y="1768475"/>
            <a:ext cx="5684838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861" r="584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8" name="Text Box 8">
            <a:extLst>
              <a:ext uri="{FF2B5EF4-FFF2-40B4-BE49-F238E27FC236}">
                <a16:creationId xmlns:a16="http://schemas.microsoft.com/office/drawing/2014/main" id="{A0C867D6-6D6F-4D27-9A56-3F9F4CA26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1454943"/>
            <a:ext cx="4800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Variation of Precipitation in Australia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9269AA9D-EB2B-4649-80CF-EE80D1612C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0C34B806-0A94-421E-AD3C-BC38B2623C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Sampling is the main technique employed for data selection.</a:t>
            </a:r>
          </a:p>
          <a:p>
            <a:pPr lvl="1"/>
            <a:r>
              <a:rPr lang="en-US" altLang="en-US" dirty="0"/>
              <a:t>It is often used for both the preliminary investigation of the data and the final data analysis.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Statisticians sample because </a:t>
            </a:r>
            <a:r>
              <a:rPr lang="en-US" altLang="en-US" b="1" dirty="0">
                <a:solidFill>
                  <a:srgbClr val="FF0000"/>
                </a:solidFill>
              </a:rPr>
              <a:t>obtaining</a:t>
            </a:r>
            <a:r>
              <a:rPr lang="en-US" altLang="en-US" dirty="0"/>
              <a:t> the entire set of data of interest is too expensive or time consuming.</a:t>
            </a:r>
          </a:p>
          <a:p>
            <a:endParaRPr lang="en-US" altLang="en-US" dirty="0"/>
          </a:p>
          <a:p>
            <a:r>
              <a:rPr lang="en-US" altLang="en-US" dirty="0"/>
              <a:t>Sampling is used in data mining because </a:t>
            </a:r>
            <a:r>
              <a:rPr lang="en-US" altLang="en-US" b="1" dirty="0">
                <a:solidFill>
                  <a:srgbClr val="FF0000"/>
                </a:solidFill>
              </a:rPr>
              <a:t>processing</a:t>
            </a:r>
            <a:r>
              <a:rPr lang="en-US" altLang="en-US" dirty="0"/>
              <a:t> the entire set of data of interest is too expensive (e.g., does not fit into memory or is too slow).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15959BD9-4C51-47BA-8165-63A1782915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… 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BC1E4DCD-50E9-41C2-8B66-5F76752101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key principle for effective sampling is the following: </a:t>
            </a:r>
          </a:p>
          <a:p>
            <a:pPr lvl="1"/>
            <a:r>
              <a:rPr lang="en-US" altLang="en-US" dirty="0"/>
              <a:t>using a sample will work almost as well as using the entire data sets, if the sample is </a:t>
            </a:r>
            <a:r>
              <a:rPr lang="en-US" altLang="en-US" b="1" dirty="0"/>
              <a:t>representative</a:t>
            </a:r>
            <a:r>
              <a:rPr lang="en-US" altLang="en-US" dirty="0"/>
              <a:t>.</a:t>
            </a:r>
            <a:br>
              <a:rPr lang="en-US" altLang="en-US" dirty="0"/>
            </a:br>
            <a:endParaRPr lang="en-US" altLang="en-US" dirty="0"/>
          </a:p>
          <a:p>
            <a:pPr lvl="1"/>
            <a:r>
              <a:rPr lang="en-US" altLang="en-US" dirty="0"/>
              <a:t>A sample is representative if it has approximately the same property (of interest) as the original set of data.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8CBFA285-EBF5-4E40-B449-5B34E1AB31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Sampling</a:t>
            </a:r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903E3C2F-028A-4BF2-8D7C-027452F85F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00200" y="1825625"/>
            <a:ext cx="6915150" cy="4351338"/>
          </a:xfrm>
        </p:spPr>
        <p:txBody>
          <a:bodyPr/>
          <a:lstStyle/>
          <a:p>
            <a:r>
              <a:rPr lang="en-US" altLang="en-US" dirty="0"/>
              <a:t>Sampling without replacement</a:t>
            </a:r>
          </a:p>
          <a:p>
            <a:pPr lvl="1"/>
            <a:r>
              <a:rPr lang="en-US" altLang="en-US" dirty="0"/>
              <a:t>As each item is selected, it is removed from the population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Sampling with replacement</a:t>
            </a:r>
          </a:p>
          <a:p>
            <a:pPr lvl="1"/>
            <a:r>
              <a:rPr lang="en-US" altLang="en-US" dirty="0"/>
              <a:t>Objects are not removed from the population as they are selected for the sample. Note:  the same object can be picked up more than once</a:t>
            </a:r>
          </a:p>
          <a:p>
            <a:pPr lvl="4"/>
            <a:endParaRPr lang="en-US" altLang="en-US" dirty="0"/>
          </a:p>
          <a:p>
            <a:pPr lvl="4"/>
            <a:endParaRPr lang="en-US" altLang="en-US" dirty="0"/>
          </a:p>
          <a:p>
            <a:r>
              <a:rPr lang="en-US" altLang="en-US" dirty="0"/>
              <a:t>Simple Random Sampling</a:t>
            </a:r>
          </a:p>
          <a:p>
            <a:pPr lvl="1"/>
            <a:r>
              <a:rPr lang="en-US" altLang="en-US" dirty="0"/>
              <a:t>There is an equal probability of selecting any particular item</a:t>
            </a:r>
          </a:p>
          <a:p>
            <a:r>
              <a:rPr lang="en-US" altLang="en-US" dirty="0"/>
              <a:t>Stratified sampling</a:t>
            </a:r>
          </a:p>
          <a:p>
            <a:pPr lvl="1"/>
            <a:r>
              <a:rPr lang="en-US" altLang="en-US" dirty="0"/>
              <a:t>Split the data into several partitions; then draw random samples from each partition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DEE5A582-B24E-467F-B88A-FADDB8D0B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700211"/>
            <a:ext cx="7358063" cy="2303463"/>
          </a:xfrm>
          <a:prstGeom prst="rect">
            <a:avLst/>
          </a:prstGeom>
          <a:solidFill>
            <a:srgbClr val="CFE7F5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AE9AB32A-7F6B-4AB7-BBE4-86D824C05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267199"/>
            <a:ext cx="7358063" cy="1797051"/>
          </a:xfrm>
          <a:prstGeom prst="rect">
            <a:avLst/>
          </a:prstGeom>
          <a:solidFill>
            <a:srgbClr val="CFE7F5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B47D3CCD-FBF7-43E6-A435-020FAA2924A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63500" y="2603500"/>
            <a:ext cx="2262187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rial" panose="020B0604020202020204" pitchFamily="34" charset="0"/>
              </a:rPr>
              <a:t>Replacement?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B8A45383-5040-4159-A1A5-88FA9019470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07169" y="4976019"/>
            <a:ext cx="17208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rial" panose="020B0604020202020204" pitchFamily="34" charset="0"/>
              </a:rPr>
              <a:t>Selection?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A55FAEE9-B6BA-4571-BA5A-95902744A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E8AB3248-7BD6-4123-8CEF-F43A3CBE6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 </a:t>
            </a: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B097916C-6B89-4E2B-AEBA-40AE197AE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r="12463"/>
          <a:stretch>
            <a:fillRect/>
          </a:stretch>
        </p:blipFill>
        <p:spPr bwMode="auto">
          <a:xfrm>
            <a:off x="457200" y="1752600"/>
            <a:ext cx="28194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r="124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5FA3CF32-0830-4B4D-B4D1-0B53D9137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t="13893" r="14545" b="11063"/>
          <a:stretch>
            <a:fillRect/>
          </a:stretch>
        </p:blipFill>
        <p:spPr bwMode="auto">
          <a:xfrm>
            <a:off x="3276600" y="22098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t="13893" r="14545" b="110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1" name="Picture 5">
            <a:extLst>
              <a:ext uri="{FF2B5EF4-FFF2-40B4-BE49-F238E27FC236}">
                <a16:creationId xmlns:a16="http://schemas.microsoft.com/office/drawing/2014/main" id="{A7C3B2F6-E4FE-4A32-81DE-6F006D0C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4" r="13286"/>
          <a:stretch>
            <a:fillRect/>
          </a:stretch>
        </p:blipFill>
        <p:spPr bwMode="auto">
          <a:xfrm>
            <a:off x="6096000" y="1828800"/>
            <a:ext cx="2743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684" r="132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2" name="Text Box 6">
            <a:extLst>
              <a:ext uri="{FF2B5EF4-FFF2-40B4-BE49-F238E27FC236}">
                <a16:creationId xmlns:a16="http://schemas.microsoft.com/office/drawing/2014/main" id="{29D48C30-EDEF-4BC2-A834-A84D31976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495800"/>
            <a:ext cx="80772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8000 points		         2000 Points			500 Points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>
            <a:extLst>
              <a:ext uri="{FF2B5EF4-FFF2-40B4-BE49-F238E27FC236}">
                <a16:creationId xmlns:a16="http://schemas.microsoft.com/office/drawing/2014/main" id="{31BD2EDD-F3F1-4C4D-92D9-2DC4A37A0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6001"/>
            <a:ext cx="3429000" cy="257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1" name="Rectangle 1">
            <a:extLst>
              <a:ext uri="{FF2B5EF4-FFF2-40B4-BE49-F238E27FC236}">
                <a16:creationId xmlns:a16="http://schemas.microsoft.com/office/drawing/2014/main" id="{7361D2B2-84C3-4CDE-BD97-6579FF616A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DC8D51D5-617D-40FA-AE7C-69CDE15388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79587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What sample size is necessary to get at least one object from each of 10 groups.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Sample size determination: </a:t>
            </a:r>
          </a:p>
          <a:p>
            <a:pPr lvl="1"/>
            <a:r>
              <a:rPr lang="en-US" altLang="en-US" dirty="0"/>
              <a:t>Statistics: confidence interval for parameter estimate or desired statistical power of test.</a:t>
            </a:r>
          </a:p>
          <a:p>
            <a:pPr lvl="1"/>
            <a:r>
              <a:rPr lang="en-US" altLang="en-US" dirty="0"/>
              <a:t>Machine learning: often more is better, cross-validated accuracy.</a:t>
            </a: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BA27ACAB-09AA-48F5-9EBA-CE7F293FE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FF3B4D90-D8D4-46A3-B599-670C6A85F8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1" y="368300"/>
            <a:ext cx="3733800" cy="913899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Curse of Dimensionality</a:t>
            </a: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F50AB2F6-E8E8-4F30-8A95-DBF58B0EE4C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5221" y="1599113"/>
            <a:ext cx="3344779" cy="4690562"/>
          </a:xfrm>
        </p:spPr>
        <p:txBody>
          <a:bodyPr>
            <a:normAutofit/>
          </a:bodyPr>
          <a:lstStyle/>
          <a:p>
            <a:r>
              <a:rPr lang="en-US" altLang="en-US" dirty="0"/>
              <a:t>When dimensionality increases, the size of the data space grows exponentially.</a:t>
            </a:r>
          </a:p>
          <a:p>
            <a:endParaRPr lang="en-US" altLang="en-US" dirty="0"/>
          </a:p>
          <a:p>
            <a:r>
              <a:rPr lang="en-US" altLang="en-US" dirty="0"/>
              <a:t>Definitions of density and distance between points, which is critical for clustering and outlier detection, become less meaningful</a:t>
            </a:r>
          </a:p>
          <a:p>
            <a:pPr lvl="1"/>
            <a:r>
              <a:rPr lang="en-US" altLang="en-US" dirty="0"/>
              <a:t>Density → 0</a:t>
            </a:r>
          </a:p>
          <a:p>
            <a:pPr lvl="1"/>
            <a:r>
              <a:rPr lang="en-US" altLang="en-US" dirty="0"/>
              <a:t>All points tend to have the same Euclidean distance to each other.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3714B471-55FF-4E26-9591-CDC0A5740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F189D25D-ACBB-4335-8ED3-667D367D1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D22E5171-91F1-45B5-AEC1-B0E80B0CE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497" y="3962400"/>
            <a:ext cx="36576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90" name="Text Box 6">
            <a:extLst>
              <a:ext uri="{FF2B5EF4-FFF2-40B4-BE49-F238E27FC236}">
                <a16:creationId xmlns:a16="http://schemas.microsoft.com/office/drawing/2014/main" id="{43EE318D-91D3-4806-AAD1-CD3F2CCDA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270250"/>
            <a:ext cx="40386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12713" indent="-1127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0" indent="0">
              <a:spcBef>
                <a:spcPts val="875"/>
              </a:spcBef>
            </a:pPr>
            <a:r>
              <a:rPr lang="en-US" altLang="en-US" sz="1600" b="1" dirty="0">
                <a:latin typeface="+mn-lt"/>
              </a:rPr>
              <a:t>Experiment</a:t>
            </a:r>
            <a:r>
              <a:rPr lang="en-US" altLang="en-US" sz="1600" dirty="0">
                <a:latin typeface="+mn-lt"/>
              </a:rPr>
              <a:t>: Randomly generate 500 points. Compute difference between max and min distance between any pair of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C1773-ED52-4826-A09F-93132F5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722" y="304800"/>
            <a:ext cx="4651556" cy="2668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05F7-D934-40DD-8B6F-1EE7B289C5B5}"/>
              </a:ext>
            </a:extLst>
          </p:cNvPr>
          <p:cNvSpPr txBox="1"/>
          <p:nvPr/>
        </p:nvSpPr>
        <p:spPr>
          <a:xfrm>
            <a:off x="5791200" y="2743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and space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323C28F2-9A38-4C50-A080-C13D12B99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Data?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6A8728CC-BE61-4CEA-A9A2-34A2867FC47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3389313" cy="5181600"/>
          </a:xfrm>
        </p:spPr>
        <p:txBody>
          <a:bodyPr>
            <a:normAutofit/>
          </a:bodyPr>
          <a:lstStyle/>
          <a:p>
            <a:r>
              <a:rPr lang="en-US" altLang="en-US" dirty="0"/>
              <a:t>Collection of data objects and their attributes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An attribute (in Data Mining and Machine learning often "feature") is a property or characteristic of an object</a:t>
            </a:r>
          </a:p>
          <a:p>
            <a:pPr lvl="1"/>
            <a:r>
              <a:rPr lang="en-US" altLang="en-US" dirty="0"/>
              <a:t>Examples: eye color of a person, temperature, etc.</a:t>
            </a:r>
          </a:p>
          <a:p>
            <a:pPr lvl="1"/>
            <a:r>
              <a:rPr lang="en-US" altLang="en-US" dirty="0"/>
              <a:t>Attribute is also known as variable, field, characteristic</a:t>
            </a:r>
          </a:p>
          <a:p>
            <a:r>
              <a:rPr lang="en-US" altLang="en-US" dirty="0"/>
              <a:t>A collection of attributes describe an object</a:t>
            </a:r>
          </a:p>
          <a:p>
            <a:pPr lvl="1"/>
            <a:r>
              <a:rPr lang="en-US" altLang="en-US" dirty="0"/>
              <a:t>Object is also known as record, point, case, sample, entity, or instance</a:t>
            </a:r>
          </a:p>
          <a:p>
            <a:pPr lvl="4"/>
            <a:endParaRPr lang="en-US" altLang="en-US" dirty="0"/>
          </a:p>
        </p:txBody>
      </p:sp>
      <p:grpSp>
        <p:nvGrpSpPr>
          <p:cNvPr id="5123" name="Group 3">
            <a:extLst>
              <a:ext uri="{FF2B5EF4-FFF2-40B4-BE49-F238E27FC236}">
                <a16:creationId xmlns:a16="http://schemas.microsoft.com/office/drawing/2014/main" id="{7CDF4829-4ECF-4293-8F53-BF92C6CA1155}"/>
              </a:ext>
            </a:extLst>
          </p:cNvPr>
          <p:cNvGrpSpPr>
            <a:grpSpLocks/>
          </p:cNvGrpSpPr>
          <p:nvPr/>
        </p:nvGrpSpPr>
        <p:grpSpPr bwMode="auto">
          <a:xfrm>
            <a:off x="5485605" y="1595439"/>
            <a:ext cx="3389312" cy="398463"/>
            <a:chOff x="3593" y="1005"/>
            <a:chExt cx="2135" cy="251"/>
          </a:xfrm>
        </p:grpSpPr>
        <p:sp>
          <p:nvSpPr>
            <p:cNvPr id="5124" name="AutoShape 4">
              <a:extLst>
                <a:ext uri="{FF2B5EF4-FFF2-40B4-BE49-F238E27FC236}">
                  <a16:creationId xmlns:a16="http://schemas.microsoft.com/office/drawing/2014/main" id="{2FE57C50-F152-4A9A-ACAC-327CB5BB19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535" y="63"/>
              <a:ext cx="251" cy="2135"/>
            </a:xfrm>
            <a:prstGeom prst="leftBrace">
              <a:avLst>
                <a:gd name="adj1" fmla="val 68584"/>
                <a:gd name="adj2" fmla="val 50000"/>
              </a:avLst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81" name="Text Box 61">
            <a:extLst>
              <a:ext uri="{FF2B5EF4-FFF2-40B4-BE49-F238E27FC236}">
                <a16:creationId xmlns:a16="http://schemas.microsoft.com/office/drawing/2014/main" id="{02F35E1D-D1D0-42A5-963A-16DCEA10E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2567" y="1219200"/>
            <a:ext cx="144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</a:rPr>
              <a:t>Attributes</a:t>
            </a:r>
          </a:p>
        </p:txBody>
      </p:sp>
      <p:sp>
        <p:nvSpPr>
          <p:cNvPr id="5182" name="AutoShape 62">
            <a:extLst>
              <a:ext uri="{FF2B5EF4-FFF2-40B4-BE49-F238E27FC236}">
                <a16:creationId xmlns:a16="http://schemas.microsoft.com/office/drawing/2014/main" id="{186BE235-09D7-44DC-A593-4F7504C556C0}"/>
              </a:ext>
            </a:extLst>
          </p:cNvPr>
          <p:cNvSpPr>
            <a:spLocks/>
          </p:cNvSpPr>
          <p:nvPr/>
        </p:nvSpPr>
        <p:spPr bwMode="auto">
          <a:xfrm>
            <a:off x="4426742" y="2667000"/>
            <a:ext cx="381000" cy="3124200"/>
          </a:xfrm>
          <a:prstGeom prst="leftBrace">
            <a:avLst>
              <a:gd name="adj1" fmla="val 68333"/>
              <a:gd name="adj2" fmla="val 50000"/>
            </a:avLst>
          </a:prstGeom>
          <a:noFill/>
          <a:ln w="1260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83" name="Text Box 63">
            <a:extLst>
              <a:ext uri="{FF2B5EF4-FFF2-40B4-BE49-F238E27FC236}">
                <a16:creationId xmlns:a16="http://schemas.microsoft.com/office/drawing/2014/main" id="{A9758004-39AF-4942-8056-A9A358AC96A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90132" y="4038600"/>
            <a:ext cx="11430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Objects</a:t>
            </a:r>
          </a:p>
        </p:txBody>
      </p:sp>
      <p:graphicFrame>
        <p:nvGraphicFramePr>
          <p:cNvPr id="5125" name="Group 5">
            <a:extLst>
              <a:ext uri="{FF2B5EF4-FFF2-40B4-BE49-F238E27FC236}">
                <a16:creationId xmlns:a16="http://schemas.microsoft.com/office/drawing/2014/main" id="{FFF8A951-E2A2-4720-8C38-723DA75A1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375026"/>
              </p:ext>
            </p:extLst>
          </p:nvPr>
        </p:nvGraphicFramePr>
        <p:xfrm>
          <a:off x="4844255" y="2041525"/>
          <a:ext cx="4051300" cy="3811592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1592765566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78577870"/>
                    </a:ext>
                  </a:extLst>
                </a:gridCol>
                <a:gridCol w="973137">
                  <a:extLst>
                    <a:ext uri="{9D8B030D-6E8A-4147-A177-3AD203B41FA5}">
                      <a16:colId xmlns:a16="http://schemas.microsoft.com/office/drawing/2014/main" val="2408353399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410879694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1681411709"/>
                    </a:ext>
                  </a:extLst>
                </a:gridCol>
              </a:tblGrid>
              <a:tr h="5556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Tid</a:t>
                      </a:r>
                      <a:endParaRPr kumimoji="0" lang="en-US" altLang="en-US" sz="1500" b="0" i="1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Refund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Status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Income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Cheat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718296364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126988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556384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3153449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80691988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81198000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6532356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3910963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943028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223915087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24556003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72348992-1514-4227-BAD0-407D84E47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Dimensionality Reduction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6B9E4F04-2E53-40B8-AC68-5D36141FAD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Purpose:</a:t>
            </a:r>
          </a:p>
          <a:p>
            <a:pPr lvl="1"/>
            <a:r>
              <a:rPr lang="en-US" altLang="en-US"/>
              <a:t>Avoid curse of dimensionality</a:t>
            </a:r>
          </a:p>
          <a:p>
            <a:pPr lvl="1"/>
            <a:r>
              <a:rPr lang="en-US" altLang="en-US"/>
              <a:t>Reduce amount of time and memory required by data mining algorithms</a:t>
            </a:r>
          </a:p>
          <a:p>
            <a:pPr lvl="1"/>
            <a:r>
              <a:rPr lang="en-US" altLang="en-US"/>
              <a:t>Allow data to be more easily visualized</a:t>
            </a:r>
          </a:p>
          <a:p>
            <a:pPr lvl="1"/>
            <a:r>
              <a:rPr lang="en-US" altLang="en-US"/>
              <a:t>May help to eliminate irrelevant features or reduce noise</a:t>
            </a:r>
          </a:p>
          <a:p>
            <a:pPr lvl="4"/>
            <a:endParaRPr lang="en-US" altLang="en-US"/>
          </a:p>
          <a:p>
            <a:r>
              <a:rPr lang="en-US" altLang="en-US"/>
              <a:t>Techniques</a:t>
            </a:r>
          </a:p>
          <a:p>
            <a:pPr lvl="1"/>
            <a:r>
              <a:rPr lang="en-US" altLang="en-US"/>
              <a:t>Principle Component Analysis</a:t>
            </a:r>
          </a:p>
          <a:p>
            <a:pPr lvl="1"/>
            <a:r>
              <a:rPr lang="en-US" altLang="en-US"/>
              <a:t>Singular Value Decomposition</a:t>
            </a:r>
          </a:p>
          <a:p>
            <a:pPr lvl="1"/>
            <a:r>
              <a:rPr lang="en-US" altLang="en-US"/>
              <a:t>Others: supervised and non-linear techniques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>
            <a:extLst>
              <a:ext uri="{FF2B5EF4-FFF2-40B4-BE49-F238E27FC236}">
                <a16:creationId xmlns:a16="http://schemas.microsoft.com/office/drawing/2014/main" id="{B82C591A-DB5B-4B2F-B195-B8F8B88B9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03" y="2133600"/>
            <a:ext cx="7446962" cy="295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4" name="Rectangle 2">
            <a:extLst>
              <a:ext uri="{FF2B5EF4-FFF2-40B4-BE49-F238E27FC236}">
                <a16:creationId xmlns:a16="http://schemas.microsoft.com/office/drawing/2014/main" id="{5A7C7A5E-9A5F-46B8-8390-1284DC0A4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Dimensionality Reduction: Principal Components Analysis (PCA)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D40775F3-FC14-46E2-A9F8-D71F74B213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597" y="1600200"/>
            <a:ext cx="7886700" cy="4892674"/>
          </a:xfrm>
        </p:spPr>
        <p:txBody>
          <a:bodyPr>
            <a:normAutofit lnSpcReduction="10000"/>
          </a:bodyPr>
          <a:lstStyle/>
          <a:p>
            <a:r>
              <a:rPr lang="en-US" altLang="en-US" b="1" dirty="0"/>
              <a:t>Goal</a:t>
            </a:r>
            <a:r>
              <a:rPr lang="en-US" altLang="en-US" dirty="0"/>
              <a:t>: Map points to a lower dimensional space while preserving distance information.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b="1" dirty="0"/>
              <a:t>Method</a:t>
            </a:r>
            <a:r>
              <a:rPr lang="en-US" altLang="en-US" dirty="0"/>
              <a:t>: Find a projection (new axes) that captures the largest  amount of variation in data. This can be done using  eigenvectors of the covariance matrix or SVD (singular value decomposition).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BC0D8C-8878-4D40-B7B9-11A958CE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ea typeface="SimSun" panose="02010600030101010101" pitchFamily="2" charset="-122"/>
              </a:rPr>
              <a:t>Dimensionality Reduction: ISOMAP</a:t>
            </a:r>
            <a:endParaRPr lang="en-US" dirty="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0242F872-AC75-449E-938A-86CDE1FFCA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4114799"/>
            <a:ext cx="7886700" cy="2133601"/>
          </a:xfrm>
        </p:spPr>
        <p:txBody>
          <a:bodyPr>
            <a:normAutofit fontScale="92500" lnSpcReduction="10000"/>
          </a:bodyPr>
          <a:lstStyle/>
          <a:p>
            <a:r>
              <a:rPr lang="en-CA" altLang="en-US" b="1" dirty="0"/>
              <a:t>Goal</a:t>
            </a:r>
            <a:r>
              <a:rPr lang="en-CA" altLang="en-US" dirty="0"/>
              <a:t>: Unroll the “swiss roll!“ (i.e., preserve distances on the roll)</a:t>
            </a:r>
          </a:p>
          <a:p>
            <a:r>
              <a:rPr lang="en-CA" altLang="en-US" b="1" dirty="0"/>
              <a:t>Method</a:t>
            </a:r>
            <a:r>
              <a:rPr lang="en-CA" altLang="en-US" dirty="0"/>
              <a:t>: Use a non-metric space, i.e., distances are not measured by Euclidean distance, but along the surface of the roll (geodesic distances).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Construct a neighbourhood graph (k-nearest neighbors or within a radius).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For each pair of points in the graph, compute the shortest path distances = geodesic distances.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Create a lower dimensional embedding using the geodesic distances (multi-dimensional scaling; MDS)</a:t>
            </a:r>
          </a:p>
          <a:p>
            <a:pPr marL="685800" lvl="1" indent="-342900">
              <a:buFont typeface="+mj-lt"/>
              <a:buAutoNum type="arabicPeriod"/>
            </a:pPr>
            <a:endParaRPr lang="en-CA" altLang="en-US" dirty="0"/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9FE6AB01-E37A-4D73-887C-8E828F11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643"/>
            <a:ext cx="9144000" cy="243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1607-E3B3-4C4F-84FE-10E77913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Low-dimensional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General notion of representing objects described in one space (i.e., set of features)  in a different space using a map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PCA is an example where Y is the space spanned by the principal components and objects close in the original space X are embedded in space Y.</a:t>
                </a:r>
              </a:p>
              <a:p>
                <a:r>
                  <a:rPr lang="en-US" sz="2400" dirty="0"/>
                  <a:t>Low-dimensional embeddings can be produced with various other methods:</a:t>
                </a:r>
              </a:p>
              <a:p>
                <a:pPr lvl="1"/>
                <a:r>
                  <a:rPr lang="en-US" sz="2300" dirty="0"/>
                  <a:t>T-SNA: T-distributed Stochastic Neighbor Embedding; non-linear for visualization of high-dimensional datasets.</a:t>
                </a:r>
              </a:p>
              <a:p>
                <a:pPr lvl="1"/>
                <a:r>
                  <a:rPr lang="en-US" sz="2300" dirty="0"/>
                  <a:t>Autoencoders (deep learning): non-linear</a:t>
                </a:r>
              </a:p>
              <a:p>
                <a:pPr lvl="1"/>
                <a:r>
                  <a:rPr lang="en-US" sz="2300" dirty="0"/>
                  <a:t>Word embedding:  Word2vec, </a:t>
                </a:r>
                <a:r>
                  <a:rPr lang="en-US" sz="2300" dirty="0" err="1"/>
                  <a:t>GloVe</a:t>
                </a:r>
                <a:r>
                  <a:rPr lang="en-US" sz="2300" dirty="0"/>
                  <a:t>, BERT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  <a:blipFill>
                <a:blip r:embed="rId2"/>
                <a:stretch>
                  <a:fillRect l="-309" t="-4192" r="-850" b="-4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A8156CA-0DE2-4E2A-B9B6-663B75B2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11" y="3886200"/>
            <a:ext cx="3537248" cy="2839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149F5-2769-42BC-9821-16F19EFC7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520" y="3276600"/>
            <a:ext cx="3834971" cy="3397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C0FE5-A150-4F03-A223-DE4EEBC4DEF9}"/>
              </a:ext>
            </a:extLst>
          </p:cNvPr>
          <p:cNvSpPr txBox="1"/>
          <p:nvPr/>
        </p:nvSpPr>
        <p:spPr>
          <a:xfrm>
            <a:off x="1855775" y="370153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Embedding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3BEF0-3244-4515-9348-036C775C7AD7}"/>
              </a:ext>
            </a:extLst>
          </p:cNvPr>
          <p:cNvSpPr txBox="1"/>
          <p:nvPr/>
        </p:nvSpPr>
        <p:spPr>
          <a:xfrm rot="16200000">
            <a:off x="4357267" y="4786734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Autoencoder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653D6622-E3A6-4DE3-B747-B4B54731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70" y="401639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184EA3-4671-351E-F56D-74DA5C87867C}"/>
              </a:ext>
            </a:extLst>
          </p:cNvPr>
          <p:cNvCxnSpPr>
            <a:cxnSpLocks/>
          </p:cNvCxnSpPr>
          <p:nvPr/>
        </p:nvCxnSpPr>
        <p:spPr>
          <a:xfrm>
            <a:off x="3733800" y="4191000"/>
            <a:ext cx="228600" cy="304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4A0F999-CAFF-23F6-BA8E-5D1899D09F98}"/>
              </a:ext>
            </a:extLst>
          </p:cNvPr>
          <p:cNvSpPr/>
          <p:nvPr/>
        </p:nvSpPr>
        <p:spPr>
          <a:xfrm>
            <a:off x="3962401" y="3560860"/>
            <a:ext cx="1109120" cy="510006"/>
          </a:xfrm>
          <a:prstGeom prst="wedgeRoundRectCallout">
            <a:avLst>
              <a:gd name="adj1" fmla="val -56746"/>
              <a:gd name="adj2" fmla="val 95068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Distance is meaningful</a:t>
            </a:r>
          </a:p>
        </p:txBody>
      </p:sp>
    </p:spTree>
    <p:extLst>
      <p:ext uri="{BB962C8B-B14F-4D97-AF65-F5344CB8AC3E}">
        <p14:creationId xmlns:p14="http://schemas.microsoft.com/office/powerpoint/2010/main" val="2299666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5720FE60-CFF7-43CF-A7D1-67D08D752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Subset Selection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D9D173F0-EB7B-442E-B088-E4C3A83F1C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447800"/>
            <a:ext cx="7886700" cy="47291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= Remove features (columns):</a:t>
            </a:r>
          </a:p>
          <a:p>
            <a:r>
              <a:rPr lang="en-US" altLang="en-US" dirty="0"/>
              <a:t>Redundant features </a:t>
            </a:r>
          </a:p>
          <a:p>
            <a:pPr lvl="1"/>
            <a:r>
              <a:rPr lang="en-US" altLang="en-US" dirty="0"/>
              <a:t>duplicate information contained in multiple features (are correlated)</a:t>
            </a:r>
          </a:p>
          <a:p>
            <a:pPr lvl="1"/>
            <a:r>
              <a:rPr lang="en-US" altLang="en-US" dirty="0"/>
              <a:t>Example: purchase price of a product and the amount of sales tax paid</a:t>
            </a:r>
          </a:p>
          <a:p>
            <a:r>
              <a:rPr lang="en-US" altLang="en-US" dirty="0"/>
              <a:t>Irrelevant features</a:t>
            </a:r>
          </a:p>
          <a:p>
            <a:pPr lvl="1"/>
            <a:r>
              <a:rPr lang="en-US" altLang="en-US" dirty="0"/>
              <a:t>contain no information that is useful for the data mining task</a:t>
            </a:r>
          </a:p>
          <a:p>
            <a:pPr lvl="1"/>
            <a:r>
              <a:rPr lang="en-US" altLang="en-US" dirty="0"/>
              <a:t>Example: students' ID is often irrelevant to the task of predicting students' GPA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Methods</a:t>
            </a:r>
          </a:p>
          <a:p>
            <a:r>
              <a:rPr lang="en-US" altLang="en-US" dirty="0"/>
              <a:t>Embedded approaches:</a:t>
            </a:r>
          </a:p>
          <a:p>
            <a:pPr lvl="1"/>
            <a:r>
              <a:rPr lang="en-US" altLang="en-US" dirty="0"/>
              <a:t> Feature selection occurs naturally as part of the data mining algorithm (e.g., regression, decision trees).</a:t>
            </a:r>
          </a:p>
          <a:p>
            <a:r>
              <a:rPr lang="en-US" altLang="en-US" dirty="0"/>
              <a:t>Filter approaches:</a:t>
            </a:r>
          </a:p>
          <a:p>
            <a:pPr lvl="1"/>
            <a:r>
              <a:rPr lang="en-US" altLang="en-US" dirty="0"/>
              <a:t> Features are selected before data mining algorithm is run</a:t>
            </a:r>
          </a:p>
          <a:p>
            <a:pPr lvl="1"/>
            <a:r>
              <a:rPr lang="en-US" altLang="en-US" dirty="0"/>
              <a:t>(e.g., highly correlated features)</a:t>
            </a:r>
          </a:p>
          <a:p>
            <a:r>
              <a:rPr lang="en-US" altLang="en-US" dirty="0"/>
              <a:t>Brute-force approach:</a:t>
            </a:r>
          </a:p>
          <a:p>
            <a:pPr lvl="1"/>
            <a:r>
              <a:rPr lang="en-US" altLang="en-US" dirty="0"/>
              <a:t>Try all possible feature subsets as input to data mining algorithm and choose the best.</a:t>
            </a:r>
          </a:p>
          <a:p>
            <a:r>
              <a:rPr lang="en-US" altLang="en-US" dirty="0"/>
              <a:t>Wrapper approaches:</a:t>
            </a:r>
          </a:p>
          <a:p>
            <a:pPr lvl="1"/>
            <a:r>
              <a:rPr lang="en-US" altLang="en-US" dirty="0"/>
              <a:t> Use the data mining algorithm as a black box to find best subset of attributes (often using greedy search)</a:t>
            </a:r>
          </a:p>
          <a:p>
            <a:pPr lvl="1"/>
            <a:endParaRPr lang="en-US" altLang="en-US" dirty="0"/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21C1E1D7-812B-481D-99CE-A54AFD075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177B43F-1177-4E6A-9ED1-2458FF0A3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F23397F3-AE3F-44F6-9282-BB5B36656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Creation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05231FCF-FBC0-4EB3-A957-9A8E803B88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81379"/>
            <a:ext cx="7886700" cy="33670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Create new attributes that can capture the important information in a data set much more efficiently than the original attributes</a:t>
            </a:r>
          </a:p>
          <a:p>
            <a:pPr lvl="4"/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Three general methodologies</a:t>
            </a:r>
          </a:p>
          <a:p>
            <a:r>
              <a:rPr lang="en-US" altLang="en-US" dirty="0"/>
              <a:t>Feature Extraction</a:t>
            </a:r>
          </a:p>
          <a:p>
            <a:pPr lvl="1"/>
            <a:r>
              <a:rPr lang="en-US" altLang="en-US" dirty="0"/>
              <a:t> Domain-specific (e.g., face recognition in image mining)</a:t>
            </a:r>
          </a:p>
          <a:p>
            <a:r>
              <a:rPr lang="en-US" altLang="en-US" dirty="0"/>
              <a:t>Feature Construction / Feature Engineering</a:t>
            </a:r>
          </a:p>
          <a:p>
            <a:pPr lvl="1"/>
            <a:r>
              <a:rPr lang="en-US" altLang="en-US" dirty="0"/>
              <a:t> combining features (interactions: multiply features)</a:t>
            </a:r>
          </a:p>
          <a:p>
            <a:pPr lvl="1"/>
            <a:r>
              <a:rPr lang="en-US" altLang="en-US" dirty="0"/>
              <a:t>Example: Calculate the body mass index from height and weight</a:t>
            </a:r>
          </a:p>
          <a:p>
            <a:r>
              <a:rPr lang="en-US" altLang="en-US" dirty="0"/>
              <a:t>Mapping Data to New Space </a:t>
            </a:r>
          </a:p>
          <a:p>
            <a:pPr lvl="1"/>
            <a:r>
              <a:rPr lang="en-US" altLang="en-US" dirty="0"/>
              <a:t>Example: </a:t>
            </a:r>
            <a:r>
              <a:rPr lang="en-US" altLang="en-US" sz="1500" dirty="0">
                <a:latin typeface="Arial" panose="020B0604020202020204" pitchFamily="34" charset="0"/>
                <a:cs typeface="Times New Roman" panose="02020603050405020304" pitchFamily="18" charset="0"/>
              </a:rPr>
              <a:t>Fourier transform/Wavelet transform</a:t>
            </a:r>
          </a:p>
          <a:p>
            <a:pPr lvl="1"/>
            <a:endParaRPr lang="en-US" altLang="en-US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5804FA9A-EFE8-C88A-E062-8308BFE69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361" y="5654706"/>
            <a:ext cx="1200150" cy="20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2A908-CE57-9342-640F-2D32486DD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917" y="5079717"/>
            <a:ext cx="138113" cy="20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9D0E378-C969-288C-892C-C27E3A64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5"/>
          <a:stretch>
            <a:fillRect/>
          </a:stretch>
        </p:blipFill>
        <p:spPr bwMode="auto">
          <a:xfrm>
            <a:off x="5029200" y="4803179"/>
            <a:ext cx="2514600" cy="180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82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2ED0AE8-6CB3-847D-11CB-709B4116B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r="6207"/>
          <a:stretch>
            <a:fillRect/>
          </a:stretch>
        </p:blipFill>
        <p:spPr bwMode="auto">
          <a:xfrm>
            <a:off x="1646061" y="4803179"/>
            <a:ext cx="2343150" cy="180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37" r="620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9">
            <a:extLst>
              <a:ext uri="{FF2B5EF4-FFF2-40B4-BE49-F238E27FC236}">
                <a16:creationId xmlns:a16="http://schemas.microsoft.com/office/drawing/2014/main" id="{3F4306E3-1D79-A1FA-290E-6770C0935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904" y="4648200"/>
            <a:ext cx="23431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Two Sine Waves + Noise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69E5FE66-D15C-6FC9-CE79-01D9B5EB3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284" y="4648200"/>
            <a:ext cx="18859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Frequency Domain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D1B238-31A3-B6DE-28E9-04624220990F}"/>
              </a:ext>
            </a:extLst>
          </p:cNvPr>
          <p:cNvSpPr/>
          <p:nvPr/>
        </p:nvSpPr>
        <p:spPr>
          <a:xfrm>
            <a:off x="4043054" y="5410200"/>
            <a:ext cx="1111737" cy="5334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Transform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3FBBD2C-AC8A-4EC5-B9F8-42D3B17E9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Unsupervised Discretization </a:t>
            </a: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2878796C-D2F9-49BC-86E1-1D64E148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36576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E472A84B-7328-44F4-8FF0-1CCF0796C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81200"/>
            <a:ext cx="38100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EA826F5C-390E-45FC-8898-07C8B64A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37338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2" name="Text Box 6">
            <a:extLst>
              <a:ext uri="{FF2B5EF4-FFF2-40B4-BE49-F238E27FC236}">
                <a16:creationId xmlns:a16="http://schemas.microsoft.com/office/drawing/2014/main" id="{DA881C9E-DB8F-4985-9125-B9EF24FBE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Text Box 7">
            <a:extLst>
              <a:ext uri="{FF2B5EF4-FFF2-40B4-BE49-F238E27FC236}">
                <a16:creationId xmlns:a16="http://schemas.microsoft.com/office/drawing/2014/main" id="{CA6B72B2-5020-4DBE-B084-1004C799E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8100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50184" name="Text Box 8">
            <a:extLst>
              <a:ext uri="{FF2B5EF4-FFF2-40B4-BE49-F238E27FC236}">
                <a16:creationId xmlns:a16="http://schemas.microsoft.com/office/drawing/2014/main" id="{F68505BE-8299-4721-B979-EDFD648F3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8100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Equal interval width</a:t>
            </a:r>
          </a:p>
        </p:txBody>
      </p:sp>
      <p:sp>
        <p:nvSpPr>
          <p:cNvPr id="50185" name="Text Box 9">
            <a:extLst>
              <a:ext uri="{FF2B5EF4-FFF2-40B4-BE49-F238E27FC236}">
                <a16:creationId xmlns:a16="http://schemas.microsoft.com/office/drawing/2014/main" id="{56E7A706-E09C-4E84-922A-C9FEF551B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019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Equal frequency</a:t>
            </a:r>
          </a:p>
        </p:txBody>
      </p:sp>
      <p:sp>
        <p:nvSpPr>
          <p:cNvPr id="50186" name="Text Box 10">
            <a:extLst>
              <a:ext uri="{FF2B5EF4-FFF2-40B4-BE49-F238E27FC236}">
                <a16:creationId xmlns:a16="http://schemas.microsoft.com/office/drawing/2014/main" id="{52354135-B504-4CA5-AA32-65BCC3BED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6019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K-means</a:t>
            </a:r>
          </a:p>
        </p:txBody>
      </p:sp>
      <p:pic>
        <p:nvPicPr>
          <p:cNvPr id="50187" name="Picture 11">
            <a:extLst>
              <a:ext uri="{FF2B5EF4-FFF2-40B4-BE49-F238E27FC236}">
                <a16:creationId xmlns:a16="http://schemas.microsoft.com/office/drawing/2014/main" id="{B26CEFB2-B24E-4756-867A-D35672FA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191000"/>
            <a:ext cx="39624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E9BB980E-E4B2-45C0-A63F-487C1E75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02040770-B315-41A8-9176-D52577F71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Supervised Discretization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D23CD614-26BB-491F-83D3-41A53B14AA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/>
          <a:lstStyle/>
          <a:p>
            <a:r>
              <a:rPr lang="en-US" altLang="en-US"/>
              <a:t>Entropy based approach (entropy is a measure of unorder). Bisect data to reduce entropy.</a:t>
            </a:r>
          </a:p>
          <a:p>
            <a:endParaRPr lang="en-US" altLang="en-US"/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9B2CF2A1-6BF9-47B4-AC2D-4E0063962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8100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4" name="Text Box 4">
            <a:extLst>
              <a:ext uri="{FF2B5EF4-FFF2-40B4-BE49-F238E27FC236}">
                <a16:creationId xmlns:a16="http://schemas.microsoft.com/office/drawing/2014/main" id="{75300402-18FF-49EF-BF1C-460C7F13A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8674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3 categories for both x and y</a:t>
            </a:r>
          </a:p>
        </p:txBody>
      </p:sp>
      <p:pic>
        <p:nvPicPr>
          <p:cNvPr id="51205" name="Picture 5">
            <a:extLst>
              <a:ext uri="{FF2B5EF4-FFF2-40B4-BE49-F238E27FC236}">
                <a16:creationId xmlns:a16="http://schemas.microsoft.com/office/drawing/2014/main" id="{56E59059-4E84-4DFA-9A5E-0094C6C6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4872038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6" name="Rectangle 6">
            <a:extLst>
              <a:ext uri="{FF2B5EF4-FFF2-40B4-BE49-F238E27FC236}">
                <a16:creationId xmlns:a16="http://schemas.microsoft.com/office/drawing/2014/main" id="{A7AA101B-52BC-41C1-B1B3-76A5039AA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32B44E8-47B7-474F-97CA-E5A24342B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674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5 categories for both x and y</a:t>
            </a:r>
          </a:p>
        </p:txBody>
      </p:sp>
      <p:pic>
        <p:nvPicPr>
          <p:cNvPr id="51208" name="Picture 8">
            <a:extLst>
              <a:ext uri="{FF2B5EF4-FFF2-40B4-BE49-F238E27FC236}">
                <a16:creationId xmlns:a16="http://schemas.microsoft.com/office/drawing/2014/main" id="{A7CBD034-FA3E-4A55-82E3-2B7A231D3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/>
          <a:stretch>
            <a:fillRect/>
          </a:stretch>
        </p:blipFill>
        <p:spPr bwMode="auto">
          <a:xfrm>
            <a:off x="4495800" y="2057400"/>
            <a:ext cx="4648200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59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9" name="Text Box 9">
            <a:extLst>
              <a:ext uri="{FF2B5EF4-FFF2-40B4-BE49-F238E27FC236}">
                <a16:creationId xmlns:a16="http://schemas.microsoft.com/office/drawing/2014/main" id="{69D205C9-BFCB-4AD0-ADC6-4F4C674F2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13038"/>
            <a:ext cx="452438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F9F6DA46-F35E-4C4F-B228-8CA402F88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4405313"/>
            <a:ext cx="474662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51211" name="Text Box 11">
            <a:extLst>
              <a:ext uri="{FF2B5EF4-FFF2-40B4-BE49-F238E27FC236}">
                <a16:creationId xmlns:a16="http://schemas.microsoft.com/office/drawing/2014/main" id="{6FEF411F-B4F7-46F0-90F2-AF7C63288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3216275"/>
            <a:ext cx="452437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1212" name="Text Box 12">
            <a:extLst>
              <a:ext uri="{FF2B5EF4-FFF2-40B4-BE49-F238E27FC236}">
                <a16:creationId xmlns:a16="http://schemas.microsoft.com/office/drawing/2014/main" id="{E5229FC7-5BB6-44D1-8403-2F8218890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4837113"/>
            <a:ext cx="474663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</a:p>
        </p:txBody>
      </p:sp>
      <p:pic>
        <p:nvPicPr>
          <p:cNvPr id="51213" name="Picture 13">
            <a:extLst>
              <a:ext uri="{FF2B5EF4-FFF2-40B4-BE49-F238E27FC236}">
                <a16:creationId xmlns:a16="http://schemas.microsoft.com/office/drawing/2014/main" id="{E6E4FE32-C76B-4A69-8A8C-1B20463A8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E7756D24-86D7-413B-AB8B-5B2237659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A function that maps the entire set of values of a given attribute to a new set of replacement values such that each old value can be identified with one of the new values</a:t>
                </a:r>
              </a:p>
              <a:p>
                <a:pPr lvl="1"/>
                <a:r>
                  <a:rPr lang="en-US" altLang="en-US" dirty="0"/>
                  <a:t>Simple functions: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), </m:t>
                    </m:r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|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Standardization and Normalization</a:t>
                </a:r>
                <a:br>
                  <a:rPr lang="en-US" altLang="en-US" dirty="0"/>
                </a:br>
                <a:r>
                  <a:rPr lang="en-US" altLang="en-US" dirty="0"/>
                  <a:t>The z-score normalizes data </a:t>
                </a:r>
                <a:r>
                  <a:rPr lang="en-US" altLang="en-US" dirty="0" err="1"/>
                  <a:t>roug</a:t>
                </a:r>
                <a:r>
                  <a:rPr lang="en-US" altLang="en-US" dirty="0"/>
                  <a:t>hly to an interval of 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[−3,3].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… column (attribute) mean</a:t>
                </a: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… column (attribute) standard deviation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228" name="Picture 4">
            <a:extLst>
              <a:ext uri="{FF2B5EF4-FFF2-40B4-BE49-F238E27FC236}">
                <a16:creationId xmlns:a16="http://schemas.microsoft.com/office/drawing/2014/main" id="{32CBBECD-F00C-48FC-A264-C2FBED065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255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729CD2F3-8E99-4A5F-BCD7-1D849DE04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871F6D01-FF5F-4354-B51B-88453F195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53257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258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8B302853-536E-480E-B4D4-F51128FD8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 b="1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D49BF911-1078-4696-B4E0-1EB299D80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Values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C96BDCB-6174-40A3-B0B8-1E03369C46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Attribute values are numbers or symbols assigned to an attribute</a:t>
            </a:r>
          </a:p>
          <a:p>
            <a:pPr lvl="4"/>
            <a:endParaRPr lang="en-US" altLang="en-US"/>
          </a:p>
          <a:p>
            <a:r>
              <a:rPr lang="en-US" altLang="en-US"/>
              <a:t>Distinction between attributes and attribute values</a:t>
            </a:r>
          </a:p>
          <a:p>
            <a:pPr lvl="1"/>
            <a:r>
              <a:rPr lang="en-US" altLang="en-US"/>
              <a:t>Same attribute can be mapped to different attribute values</a:t>
            </a:r>
          </a:p>
          <a:p>
            <a:pPr lvl="2"/>
            <a:r>
              <a:rPr lang="en-US" altLang="en-US"/>
              <a:t> Example: height can be measured in feet or meters</a:t>
            </a:r>
          </a:p>
          <a:p>
            <a:pPr lvl="4"/>
            <a:endParaRPr lang="en-US" altLang="en-US"/>
          </a:p>
          <a:p>
            <a:pPr lvl="1"/>
            <a:r>
              <a:rPr lang="en-US" altLang="en-US"/>
              <a:t>Different attributes can be mapped to the same set of values</a:t>
            </a:r>
          </a:p>
          <a:p>
            <a:pPr lvl="2"/>
            <a:r>
              <a:rPr lang="en-US" altLang="en-US"/>
              <a:t> Example: Attribute values for ID and age are integers</a:t>
            </a:r>
          </a:p>
          <a:p>
            <a:pPr lvl="2"/>
            <a:r>
              <a:rPr lang="en-US" altLang="en-US"/>
              <a:t> But properties of attribute values can be different</a:t>
            </a:r>
          </a:p>
          <a:p>
            <a:pPr lvl="3"/>
            <a:r>
              <a:rPr lang="en-US" altLang="en-US"/>
              <a:t>ID has no limit but age has a maximum and minimum value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7270657A-F6C7-428A-A28C-756162667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and Dissimilarity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727514D7-EBE8-4D51-B64C-A216670F1C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Similarity</a:t>
            </a:r>
          </a:p>
          <a:p>
            <a:pPr lvl="1"/>
            <a:r>
              <a:rPr lang="en-US" altLang="en-US"/>
              <a:t>Numerical measure of how alike two data objects are.</a:t>
            </a:r>
          </a:p>
          <a:p>
            <a:pPr lvl="1"/>
            <a:r>
              <a:rPr lang="en-US" altLang="en-US"/>
              <a:t>Is higher when objects are more alike.</a:t>
            </a:r>
          </a:p>
          <a:p>
            <a:pPr lvl="1"/>
            <a:r>
              <a:rPr lang="en-US" altLang="en-US"/>
              <a:t>Often falls in the range [0,1]</a:t>
            </a:r>
          </a:p>
          <a:p>
            <a:r>
              <a:rPr lang="en-US" altLang="en-US"/>
              <a:t>Dissimilarity</a:t>
            </a:r>
          </a:p>
          <a:p>
            <a:pPr lvl="1"/>
            <a:r>
              <a:rPr lang="en-US" altLang="en-US"/>
              <a:t>Numerical measure of how different are two data objects</a:t>
            </a:r>
          </a:p>
          <a:p>
            <a:pPr lvl="1"/>
            <a:r>
              <a:rPr lang="en-US" altLang="en-US"/>
              <a:t>Lower when objects are more alike</a:t>
            </a:r>
          </a:p>
          <a:p>
            <a:pPr lvl="1"/>
            <a:r>
              <a:rPr lang="en-US" altLang="en-US"/>
              <a:t>Minimum dissimilarity is often 0</a:t>
            </a:r>
          </a:p>
          <a:p>
            <a:pPr lvl="1"/>
            <a:r>
              <a:rPr lang="en-US" altLang="en-US"/>
              <a:t>Upper limit varies</a:t>
            </a:r>
          </a:p>
          <a:p>
            <a:r>
              <a:rPr lang="en-US" altLang="en-US"/>
              <a:t>Proximity refers to a similarity or dissimilarity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BA700FBE-358A-4FAC-9CD8-3CDA8458A9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Similarity/Dissimilarity for Simple Attributes</a:t>
            </a: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1BE41B95-3CEF-468A-8E9E-C27334102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35197" r="7112" b="16204"/>
          <a:stretch/>
        </p:blipFill>
        <p:spPr bwMode="auto">
          <a:xfrm>
            <a:off x="838200" y="1828800"/>
            <a:ext cx="690813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600" t="35197" r="7112" b="1051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299" name="Text Box 3">
            <a:extLst>
              <a:ext uri="{FF2B5EF4-FFF2-40B4-BE49-F238E27FC236}">
                <a16:creationId xmlns:a16="http://schemas.microsoft.com/office/drawing/2014/main" id="{F51C902B-6751-41D7-8D70-1E17F38CE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31925"/>
            <a:ext cx="69342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i="1" dirty="0">
                <a:latin typeface="+mn-lt"/>
              </a:rPr>
              <a:t>p</a:t>
            </a:r>
            <a:r>
              <a:rPr lang="en-US" altLang="en-US" sz="1800" dirty="0">
                <a:latin typeface="+mn-lt"/>
              </a:rPr>
              <a:t> and </a:t>
            </a:r>
            <a:r>
              <a:rPr lang="en-US" altLang="en-US" sz="1800" i="1" dirty="0">
                <a:latin typeface="+mn-lt"/>
              </a:rPr>
              <a:t>q</a:t>
            </a:r>
            <a:r>
              <a:rPr lang="en-US" altLang="en-US" sz="1800" dirty="0">
                <a:latin typeface="+mn-lt"/>
              </a:rPr>
              <a:t> are the attribute values for two data objects.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/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br>
                  <a:rPr lang="en-US" dirty="0"/>
                </a:br>
                <a:r>
                  <a:rPr lang="en-US" dirty="0"/>
                  <a:t>f can be any strictly decreasing function.</a:t>
                </a:r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  <a:blipFill>
                <a:blip r:embed="rId4"/>
                <a:stretch>
                  <a:fillRect b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Euclidean Distance (for quantitative attribute vectors)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vector norm (i.e., length of a vector in Euclidean space).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between components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15080" imgH="441000" progId="">
                  <p:embed/>
                </p:oleObj>
              </mc:Choice>
              <mc:Fallback>
                <p:oleObj r:id="rId5" imgW="1315080" imgH="4410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86AE79-D3B6-4ABC-9535-1F5ACD6CE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773740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q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A6E59065-EC71-47E6-ADDC-E45EEB5240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p:graphicFrame>
        <p:nvGraphicFramePr>
          <p:cNvPr id="57346" name="Object 2">
            <a:extLst>
              <a:ext uri="{FF2B5EF4-FFF2-40B4-BE49-F238E27FC236}">
                <a16:creationId xmlns:a16="http://schemas.microsoft.com/office/drawing/2014/main" id="{483954CC-C549-415A-B595-B2FE57DEA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740951"/>
              </p:ext>
            </p:extLst>
          </p:nvPr>
        </p:nvGraphicFramePr>
        <p:xfrm>
          <a:off x="381000" y="1460500"/>
          <a:ext cx="3635375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636000" imgH="2653920" progId="">
                  <p:embed/>
                </p:oleObj>
              </mc:Choice>
              <mc:Fallback>
                <p:oleObj r:id="rId3" imgW="3636000" imgH="26539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460500"/>
                        <a:ext cx="3635375" cy="26543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Text Box 4">
            <a:extLst>
              <a:ext uri="{FF2B5EF4-FFF2-40B4-BE49-F238E27FC236}">
                <a16:creationId xmlns:a16="http://schemas.microsoft.com/office/drawing/2014/main" id="{AFE14C60-5488-426B-A49E-51606CC3B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6002337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Distance Matrix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D9149A2-0423-4E06-9F12-46D72B969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351268"/>
              </p:ext>
            </p:extLst>
          </p:nvPr>
        </p:nvGraphicFramePr>
        <p:xfrm>
          <a:off x="5334000" y="1751330"/>
          <a:ext cx="2558217" cy="15544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x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p3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EAD3CE5-B141-4C54-82D7-C5E75197B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684208"/>
              </p:ext>
            </p:extLst>
          </p:nvPr>
        </p:nvGraphicFramePr>
        <p:xfrm>
          <a:off x="1828380" y="4116010"/>
          <a:ext cx="4572420" cy="1893890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914484">
                  <a:extLst>
                    <a:ext uri="{9D8B030D-6E8A-4147-A177-3AD203B41FA5}">
                      <a16:colId xmlns:a16="http://schemas.microsoft.com/office/drawing/2014/main" val="2330771993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3933659395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692986828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1171717866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543574816"/>
                    </a:ext>
                  </a:extLst>
                </a:gridCol>
              </a:tblGrid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p3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26347667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p1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0.00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2.83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5.10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238350991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2.83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1.41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94098103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1.41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2.00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14818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p4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5.10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3.16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826415265"/>
                  </a:ext>
                </a:extLst>
              </a:tr>
            </a:tbl>
          </a:graphicData>
        </a:graphic>
      </p:graphicFrame>
      <p:pic>
        <p:nvPicPr>
          <p:cNvPr id="57412" name="AutoShape 5">
            <a:extLst>
              <a:ext uri="{FF2B5EF4-FFF2-40B4-BE49-F238E27FC236}">
                <a16:creationId xmlns:a16="http://schemas.microsoft.com/office/drawing/2014/main" id="{5A23E2EB-B403-4936-8846-07DF8DFA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9050"/>
            <a:ext cx="330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 err="1"/>
                  <a:t>Minkowski</a:t>
                </a:r>
                <a:r>
                  <a:rPr lang="en-US" altLang="en-US" dirty="0"/>
                  <a:t> Distance is a generalization of Euclidean Distance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:r>
                  <a:rPr lang="en-US" altLang="en-US" dirty="0" err="1"/>
                  <a:t>and</a:t>
                </a: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15080" imgH="441000" progId="">
                  <p:embed/>
                </p:oleObj>
              </mc:Choice>
              <mc:Fallback>
                <p:oleObj r:id="rId5" imgW="1315080" imgH="441000" progId="">
                  <p:embed/>
                  <p:pic>
                    <p:nvPicPr>
                      <p:cNvPr id="56323" name="Object 3">
                        <a:extLst>
                          <a:ext uri="{FF2B5EF4-FFF2-40B4-BE49-F238E27FC236}">
                            <a16:creationId xmlns:a16="http://schemas.microsoft.com/office/drawing/2014/main" id="{DC7EACC7-A967-42C5-BC9E-3A271C5F40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6243BE3-BFCD-4434-86B1-DC490C4E2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792350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q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490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D0A6E3FD-CBC2-4FDE-A016-1536CA887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Minkowski Distance: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altLang="en-US" dirty="0"/>
                  <a:t>.  City block (Manhattan, taxicab,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A common example of this is the Hamming distance, which is just the number of bits that are different between two binary vectors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US" altLang="en-US" dirty="0"/>
                  <a:t>.  Euclidean distance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norm)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en-US" dirty="0"/>
                  <a:t>.  “supremum” (maximum norm,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This is the maximum difference between any component of the vectors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Do not confuse r with n, i.e., all these distances are defined for all numbers of dimensions.</a:t>
                </a:r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38879732-56AF-48CA-8015-4F32D7D08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Distances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0499F5F4-C8C3-494C-BB96-EF8E91695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637" y="768600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Distance Matrix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AB98926C-E9F2-42AE-B4DA-E8432A90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550DC1E1-219C-4E72-81BB-7F185BA3E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901298"/>
              </p:ext>
            </p:extLst>
          </p:nvPr>
        </p:nvGraphicFramePr>
        <p:xfrm>
          <a:off x="900195" y="2834958"/>
          <a:ext cx="2147805" cy="15544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715935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x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3249826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3249826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4"/>
                          <a:stretch>
                            <a:fillRect t="-23077" r="-402564" b="-4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7285709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7285709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5"/>
                          <a:stretch>
                            <a:fillRect t="-20755" r="-402564" b="-433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9351070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9351070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11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6"/>
                          <a:stretch>
                            <a:fillRect t="-23529" r="-401709" b="-450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F49824CC-6010-4ED8-A731-9624A5BACF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grpSp>
        <p:nvGrpSpPr>
          <p:cNvPr id="61442" name="Group 2">
            <a:extLst>
              <a:ext uri="{FF2B5EF4-FFF2-40B4-BE49-F238E27FC236}">
                <a16:creationId xmlns:a16="http://schemas.microsoft.com/office/drawing/2014/main" id="{42D4E73C-C81E-47D0-B039-DC0E71B12FC2}"/>
              </a:ext>
            </a:extLst>
          </p:cNvPr>
          <p:cNvGrpSpPr>
            <a:grpSpLocks/>
          </p:cNvGrpSpPr>
          <p:nvPr/>
        </p:nvGrpSpPr>
        <p:grpSpPr bwMode="auto">
          <a:xfrm>
            <a:off x="301375" y="2201862"/>
            <a:ext cx="4827587" cy="3211513"/>
            <a:chOff x="31" y="1097"/>
            <a:chExt cx="3215" cy="2270"/>
          </a:xfrm>
        </p:grpSpPr>
        <p:pic>
          <p:nvPicPr>
            <p:cNvPr id="61443" name="Picture 3">
              <a:extLst>
                <a:ext uri="{FF2B5EF4-FFF2-40B4-BE49-F238E27FC236}">
                  <a16:creationId xmlns:a16="http://schemas.microsoft.com/office/drawing/2014/main" id="{B8CEFB39-6D5E-4C0A-A0AB-6820D5B96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" t="3233" r="7317"/>
            <a:stretch>
              <a:fillRect/>
            </a:stretch>
          </p:blipFill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223" t="3233" r="731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1444" name="Text Box 4">
              <a:extLst>
                <a:ext uri="{FF2B5EF4-FFF2-40B4-BE49-F238E27FC236}">
                  <a16:creationId xmlns:a16="http://schemas.microsoft.com/office/drawing/2014/main" id="{217576E9-D200-42EB-9683-964DDF607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46" name="Text Box 6">
            <a:extLst>
              <a:ext uri="{FF2B5EF4-FFF2-40B4-BE49-F238E27FC236}">
                <a16:creationId xmlns:a16="http://schemas.microsoft.com/office/drawing/2014/main" id="{E0B32E4C-72F3-4A69-8A8E-2088CFA13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5413375"/>
            <a:ext cx="8229600" cy="106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Measures how many standard deviations two points are away from each other → scale invariant measure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Example:</a:t>
            </a:r>
            <a:r>
              <a:rPr lang="en-US" altLang="en-US" sz="1800" dirty="0">
                <a:latin typeface="+mn-lt"/>
              </a:rPr>
              <a:t> For red points, the Euclidean distance is 14.7, </a:t>
            </a:r>
            <a:r>
              <a:rPr lang="en-US" altLang="en-US" sz="1800" dirty="0" err="1">
                <a:latin typeface="+mn-lt"/>
              </a:rPr>
              <a:t>Mahalanobis</a:t>
            </a:r>
            <a:r>
              <a:rPr lang="en-US" altLang="en-US" sz="1800" dirty="0">
                <a:latin typeface="+mn-lt"/>
              </a:rPr>
              <a:t> distance is 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en-US" sz="1800" dirty="0">
                    <a:latin typeface="+mn-lt"/>
                  </a:rPr>
                  <a:t> is the inverse of the covariance matrix of the input data </a:t>
                </a:r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blipFill>
                <a:blip r:embed="rId4"/>
                <a:stretch>
                  <a:fillRect l="-1636" t="-3289" b="-92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/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𝑚𝑎h𝑎𝑙𝑎𝑛𝑜𝑏𝑖𝑠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7A78CC1B-2507-4588-93BA-0F4F67874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C208EB5A-75EA-4F5F-BB14-35C4DD924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295400"/>
            <a:ext cx="2362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Covariance Matrix: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A: (0.5, 0.5)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B: (0, 1)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C: (1.5, 1.5)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d>
                        <m:d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)= 4 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blipFill>
                <a:blip r:embed="rId3"/>
                <a:stretch>
                  <a:fillRect l="-2493" t="-1397" b="-13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480" name="Text Box 16">
            <a:extLst>
              <a:ext uri="{FF2B5EF4-FFF2-40B4-BE49-F238E27FC236}">
                <a16:creationId xmlns:a16="http://schemas.microsoft.com/office/drawing/2014/main" id="{1E5FB665-5980-47DF-848C-8C72FAFF1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5867400"/>
            <a:ext cx="59626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Data varies in direction A-C more than in A-B!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7D2289-2673-492B-98AA-2036250D6467}"/>
              </a:ext>
            </a:extLst>
          </p:cNvPr>
          <p:cNvGrpSpPr/>
          <p:nvPr/>
        </p:nvGrpSpPr>
        <p:grpSpPr>
          <a:xfrm>
            <a:off x="763588" y="1238250"/>
            <a:ext cx="5637212" cy="4552950"/>
            <a:chOff x="77788" y="989013"/>
            <a:chExt cx="6931025" cy="5227637"/>
          </a:xfrm>
        </p:grpSpPr>
        <p:grpSp>
          <p:nvGrpSpPr>
            <p:cNvPr id="62466" name="Group 2">
              <a:extLst>
                <a:ext uri="{FF2B5EF4-FFF2-40B4-BE49-F238E27FC236}">
                  <a16:creationId xmlns:a16="http://schemas.microsoft.com/office/drawing/2014/main" id="{C59CCEE9-6F96-462F-9FA9-5A07FF3FE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" y="1219200"/>
              <a:ext cx="6475413" cy="4856163"/>
              <a:chOff x="144" y="768"/>
              <a:chExt cx="4079" cy="3059"/>
            </a:xfrm>
          </p:grpSpPr>
          <p:grpSp>
            <p:nvGrpSpPr>
              <p:cNvPr id="62467" name="Group 3">
                <a:extLst>
                  <a:ext uri="{FF2B5EF4-FFF2-40B4-BE49-F238E27FC236}">
                    <a16:creationId xmlns:a16="http://schemas.microsoft.com/office/drawing/2014/main" id="{1B53120D-DD6F-4C09-8ED0-CDF0DE3CB5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" y="768"/>
                <a:ext cx="4079" cy="3059"/>
                <a:chOff x="144" y="768"/>
                <a:chExt cx="4079" cy="3059"/>
              </a:xfrm>
            </p:grpSpPr>
            <p:pic>
              <p:nvPicPr>
                <p:cNvPr id="62468" name="Picture 4">
                  <a:extLst>
                    <a:ext uri="{FF2B5EF4-FFF2-40B4-BE49-F238E27FC236}">
                      <a16:creationId xmlns:a16="http://schemas.microsoft.com/office/drawing/2014/main" id="{1AD77DFD-BAB1-4481-A64F-A2F2B52AE9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90" t="4396" r="6593" b="4733"/>
                <a:stretch>
                  <a:fillRect/>
                </a:stretch>
              </p:blipFill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 l="7690" t="4396" r="6593" b="4733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62469" name="Text Box 5">
                  <a:extLst>
                    <a:ext uri="{FF2B5EF4-FFF2-40B4-BE49-F238E27FC236}">
                      <a16:creationId xmlns:a16="http://schemas.microsoft.com/office/drawing/2014/main" id="{8EC0325F-9FB1-4C76-AD1C-3B5EDCA9B2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2470" name="Line 6">
                <a:extLst>
                  <a:ext uri="{FF2B5EF4-FFF2-40B4-BE49-F238E27FC236}">
                    <a16:creationId xmlns:a16="http://schemas.microsoft.com/office/drawing/2014/main" id="{976BA448-55A4-4E3E-960D-BC5F385AD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2" y="1871"/>
                <a:ext cx="1199" cy="721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1" name="Line 7">
                <a:extLst>
                  <a:ext uri="{FF2B5EF4-FFF2-40B4-BE49-F238E27FC236}">
                    <a16:creationId xmlns:a16="http://schemas.microsoft.com/office/drawing/2014/main" id="{F4581D88-C250-47B8-8662-18A92EBC9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03" y="2255"/>
                <a:ext cx="529" cy="337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476" name="Text Box 12">
              <a:extLst>
                <a:ext uri="{FF2B5EF4-FFF2-40B4-BE49-F238E27FC236}">
                  <a16:creationId xmlns:a16="http://schemas.microsoft.com/office/drawing/2014/main" id="{F846314F-4E95-4D9E-AAB8-7D667AFA1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3352800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62477" name="Text Box 13">
              <a:extLst>
                <a:ext uri="{FF2B5EF4-FFF2-40B4-BE49-F238E27FC236}">
                  <a16:creationId xmlns:a16="http://schemas.microsoft.com/office/drawing/2014/main" id="{9CA9AD14-34BB-4620-ADA2-4850203C8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4052888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62478" name="Text Box 14">
              <a:extLst>
                <a:ext uri="{FF2B5EF4-FFF2-40B4-BE49-F238E27FC236}">
                  <a16:creationId xmlns:a16="http://schemas.microsoft.com/office/drawing/2014/main" id="{9844885D-6945-4FA8-ADF6-B3F58C74D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2590800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62481" name="Text Box 17">
              <a:extLst>
                <a:ext uri="{FF2B5EF4-FFF2-40B4-BE49-F238E27FC236}">
                  <a16:creationId xmlns:a16="http://schemas.microsoft.com/office/drawing/2014/main" id="{D5E588EC-0853-4FFB-8CA5-E3697F6FF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88" y="989013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y</a:t>
              </a:r>
            </a:p>
          </p:txBody>
        </p:sp>
        <p:sp>
          <p:nvSpPr>
            <p:cNvPr id="62482" name="Text Box 18">
              <a:extLst>
                <a:ext uri="{FF2B5EF4-FFF2-40B4-BE49-F238E27FC236}">
                  <a16:creationId xmlns:a16="http://schemas.microsoft.com/office/drawing/2014/main" id="{F2590DDA-0BA4-41CB-95E6-E84F3BC9F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5438" y="5761038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/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37D31-7C26-4453-9400-FB791779A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87"/>
          <a:stretch/>
        </p:blipFill>
        <p:spPr>
          <a:xfrm>
            <a:off x="873269" y="2133600"/>
            <a:ext cx="3774931" cy="1437619"/>
          </a:xfrm>
          <a:prstGeom prst="rect">
            <a:avLst/>
          </a:prstGeom>
        </p:spPr>
      </p:pic>
      <p:sp>
        <p:nvSpPr>
          <p:cNvPr id="63489" name="Rectangle 1">
            <a:extLst>
              <a:ext uri="{FF2B5EF4-FFF2-40B4-BE49-F238E27FC236}">
                <a16:creationId xmlns:a16="http://schemas.microsoft.com/office/drawing/2014/main" id="{514D27CA-5C34-482B-BB92-DCB72F737B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two vector A and B, the cosine </a:t>
                </a:r>
                <a:br>
                  <a:rPr lang="en-US" altLang="en-US" dirty="0"/>
                </a:br>
                <a:r>
                  <a:rPr lang="en-US" altLang="en-US" dirty="0"/>
                  <a:t>similarity is defined as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Example: 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A =  3 2 0 5 0 0 0 2 0 0 	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B =  1 0 0 0 0 0 0 1 0 2 </a:t>
                </a:r>
                <a:br>
                  <a:rPr lang="en-US" altLang="en-US" dirty="0"/>
                </a:br>
                <a:br>
                  <a:rPr lang="en-US" alt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3∗1 + 2∗0 + 0∗0 + 5∗0 + 0∗0 + 0∗0 + 0∗0 + 2∗1 + 0∗0 + 0∗2 = 5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3∗3+2∗2+0∗0+5∗5+0∗0+0∗0+0∗0+2∗2+0∗0+0∗0</m:t>
                          </m:r>
                        </m:e>
                      </m:d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0.5 = 6.481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1∗1+0∗0+0∗0+0∗0+0∗0+0∗0+0∗0+1∗1+0∗0+2∗2) 0.5 = 2.245</m:t>
                      </m:r>
                    </m:oMath>
                  </m:oMathPara>
                </a14:m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𝑐𝑜𝑠𝑖𝑛𝑒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 .315</m:t>
                    </m:r>
                  </m:oMath>
                </a14:m>
                <a:r>
                  <a:rPr lang="en-US" altLang="en-US" dirty="0"/>
                  <a:t>0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Cosine similarity is often used for word count vectors to compare documents. </a:t>
                </a:r>
              </a:p>
            </p:txBody>
          </p:sp>
        </mc:Choice>
        <mc:Fallback xmlns="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  <a:blipFill>
                <a:blip r:embed="rId4"/>
                <a:stretch>
                  <a:fillRect l="-37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5FE6A33-C968-4DB8-A212-03AA53E28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706" y="762000"/>
            <a:ext cx="3880982" cy="280921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E6ADD99B-48B1-46C6-B24E-8DF9497E41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Attributes - Scales 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7844AD4-CD4D-49FA-A1A6-92E52F174B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457950" cy="4351338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 There are different types of attributes</a:t>
            </a:r>
          </a:p>
          <a:p>
            <a:pPr lvl="1"/>
            <a:r>
              <a:rPr lang="en-US" altLang="en-US" sz="2400" dirty="0"/>
              <a:t>Nominal</a:t>
            </a:r>
          </a:p>
          <a:p>
            <a:pPr lvl="2"/>
            <a:r>
              <a:rPr lang="en-US" altLang="en-US" sz="1800" dirty="0"/>
              <a:t>Examples: ID numbers, eye color, zip codes</a:t>
            </a:r>
          </a:p>
          <a:p>
            <a:pPr lvl="1"/>
            <a:r>
              <a:rPr lang="en-US" altLang="en-US" sz="2400" dirty="0"/>
              <a:t>Ordinal</a:t>
            </a:r>
          </a:p>
          <a:p>
            <a:pPr lvl="2"/>
            <a:r>
              <a:rPr lang="en-US" altLang="en-US" sz="1800" dirty="0"/>
              <a:t>Examples: rankings (e.g., taste of potato chips on a scale from 1-10), grades, height in {tall, medium, short}</a:t>
            </a:r>
          </a:p>
          <a:p>
            <a:pPr lvl="1"/>
            <a:r>
              <a:rPr lang="en-US" altLang="en-US" sz="2400" dirty="0"/>
              <a:t>Interval</a:t>
            </a:r>
          </a:p>
          <a:p>
            <a:pPr lvl="2"/>
            <a:r>
              <a:rPr lang="en-US" altLang="en-US" sz="1800" dirty="0"/>
              <a:t>Examples: calendar dates, temperatures in Celsius or Fahrenheit.</a:t>
            </a:r>
          </a:p>
          <a:p>
            <a:pPr lvl="1"/>
            <a:r>
              <a:rPr lang="en-US" altLang="en-US" sz="2400" dirty="0"/>
              <a:t>Ratio</a:t>
            </a:r>
          </a:p>
          <a:p>
            <a:pPr lvl="2"/>
            <a:r>
              <a:rPr lang="en-US" altLang="en-US" sz="1800" dirty="0"/>
              <a:t>Examples: temperature in Kelvin, length, time, counts </a:t>
            </a:r>
          </a:p>
        </p:txBody>
      </p:sp>
      <p:sp>
        <p:nvSpPr>
          <p:cNvPr id="8195" name="AutoShape 3">
            <a:extLst>
              <a:ext uri="{FF2B5EF4-FFF2-40B4-BE49-F238E27FC236}">
                <a16:creationId xmlns:a16="http://schemas.microsoft.com/office/drawing/2014/main" id="{4F0595D3-6F67-4D4A-84C5-8D29260CAC3C}"/>
              </a:ext>
            </a:extLst>
          </p:cNvPr>
          <p:cNvSpPr>
            <a:spLocks/>
          </p:cNvSpPr>
          <p:nvPr/>
        </p:nvSpPr>
        <p:spPr bwMode="auto">
          <a:xfrm>
            <a:off x="7010400" y="3870325"/>
            <a:ext cx="182563" cy="1920875"/>
          </a:xfrm>
          <a:prstGeom prst="rightBrace">
            <a:avLst>
              <a:gd name="adj1" fmla="val 95036"/>
              <a:gd name="adj2" fmla="val 50000"/>
            </a:avLst>
          </a:prstGeom>
          <a:noFill/>
          <a:ln w="36720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AD70E8C0-1D51-4DCB-B6DD-CF199701E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9788" y="4595812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200">
                <a:solidFill>
                  <a:srgbClr val="FF0000"/>
                </a:solidFill>
                <a:latin typeface="Arial" panose="020B0604020202020204" pitchFamily="34" charset="0"/>
              </a:rPr>
              <a:t>Quantitative</a:t>
            </a:r>
          </a:p>
        </p:txBody>
      </p:sp>
      <p:sp>
        <p:nvSpPr>
          <p:cNvPr id="8197" name="AutoShape 5">
            <a:extLst>
              <a:ext uri="{FF2B5EF4-FFF2-40B4-BE49-F238E27FC236}">
                <a16:creationId xmlns:a16="http://schemas.microsoft.com/office/drawing/2014/main" id="{6FE8C2AB-96AB-4BF8-B4C2-D0AD3465B6F9}"/>
              </a:ext>
            </a:extLst>
          </p:cNvPr>
          <p:cNvSpPr>
            <a:spLocks/>
          </p:cNvSpPr>
          <p:nvPr/>
        </p:nvSpPr>
        <p:spPr bwMode="auto">
          <a:xfrm>
            <a:off x="7010400" y="2152650"/>
            <a:ext cx="182563" cy="1733550"/>
          </a:xfrm>
          <a:prstGeom prst="rightBrace">
            <a:avLst>
              <a:gd name="adj1" fmla="val 85768"/>
              <a:gd name="adj2" fmla="val 50000"/>
            </a:avLst>
          </a:prstGeom>
          <a:noFill/>
          <a:ln w="36720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48266BD0-BC9B-42CA-BCE9-30375AF46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838" y="2644775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200">
                <a:solidFill>
                  <a:srgbClr val="FF0000"/>
                </a:solidFill>
                <a:latin typeface="Arial" panose="020B0604020202020204" pitchFamily="34" charset="0"/>
              </a:rPr>
              <a:t>Categorical, Qualitative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3E55FDD2-CDF6-45EF-94C5-8694FAB93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Between Binary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Common situation is that objects, p and q, have only binary attributes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Compute similarities using the following quantities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M01 = the number of attributes where p was 0 and q was 1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M10 = the number of attributes where p was 1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M00 = the number of attributes where p was 0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M11 = the number of attributes where p was 1 and q was 1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Simple Matching and Jaccard Coefficients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𝑆𝑀𝐶</m:t>
                        </m:r>
                      </m:sub>
                    </m:sSub>
                  </m:oMath>
                </a14:m>
                <a:r>
                  <a:rPr lang="en-US" altLang="en-US" dirty="0"/>
                  <a:t> =  number of matches / number of attributes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      		 =  (M11 + M00) / (M01 + M10 + M11 + M00)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en-US" dirty="0"/>
                  <a:t> = number of 11 matches / number of not-both-zero attribute values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	   = (M11) / (M01 + M10 + M11) </a:t>
                </a:r>
              </a:p>
            </p:txBody>
          </p:sp>
        </mc:Choice>
        <mc:Fallback xmlns="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15" name="Text Box 3">
            <a:extLst>
              <a:ext uri="{FF2B5EF4-FFF2-40B4-BE49-F238E27FC236}">
                <a16:creationId xmlns:a16="http://schemas.microsoft.com/office/drawing/2014/main" id="{C0C0D268-A886-4B3C-B960-9F843CAFB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038" y="5945188"/>
            <a:ext cx="252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Note: Jaccard ignores 0s!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34FCCA28-310E-409F-90A6-D0E96C3F2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SMC versus Jaccard: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2000" dirty="0"/>
                  <a:t>p =  1 0 0 0 0 0 0 0 0 0    		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q =  0 0 0 0 0 0 1 0 0 1 </a:t>
                </a:r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:r>
                  <a:rPr lang="en-US" altLang="en-US" sz="2000" dirty="0"/>
                  <a:t>M01 = 2   (the number of attributes where p was 0 and q was 1)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M10 = 1   (the number of attributes where p was 1 and q was 0)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M00 = 7   (the number of attributes where p was 0 and q was 0)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M11 = 0   (the number of attributes where p was 1 and q was 1)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𝑆𝑀𝐶</m:t>
                        </m:r>
                      </m:sub>
                    </m:sSub>
                  </m:oMath>
                </a14:m>
                <a:r>
                  <a:rPr lang="en-US" altLang="en-US" sz="2000" dirty="0"/>
                  <a:t> = (M11 + M00)/(M01 + M10 + M11 + M00) = (0+7) / (2+1+0+7) = 0.7 </a:t>
                </a:r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en-US" sz="2000" dirty="0"/>
                  <a:t> = (M11) / (M01 + M10 + M11) = 0 / (2 + 1 + 0) = 0 </a:t>
                </a:r>
              </a:p>
              <a:p>
                <a:endParaRPr lang="en-US" altLang="en-US" sz="2000" dirty="0"/>
              </a:p>
            </p:txBody>
          </p:sp>
        </mc:Choice>
        <mc:Fallback xmlns="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C5BDAC03-DB98-411D-ACF4-D0A98E30BD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Extended Jaccard Coefficient (Tanimoto)</a:t>
            </a: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BD63CC44-13CE-4F0B-988D-81C93FF7E5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Variation of Jaccard for continuous or count attributes: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where ∙ is the dot product between two vectors and ||∙||2  is the Euclidean norm (length of the vector).</a:t>
            </a:r>
          </a:p>
          <a:p>
            <a:endParaRPr lang="en-US" altLang="en-US" dirty="0"/>
          </a:p>
          <a:p>
            <a:r>
              <a:rPr lang="en-US" altLang="en-US" dirty="0"/>
              <a:t>Reduces to Jaccard for binary attributes</a:t>
            </a:r>
          </a:p>
        </p:txBody>
      </p:sp>
      <p:graphicFrame>
        <p:nvGraphicFramePr>
          <p:cNvPr id="66563" name="Object 3">
            <a:extLst>
              <a:ext uri="{FF2B5EF4-FFF2-40B4-BE49-F238E27FC236}">
                <a16:creationId xmlns:a16="http://schemas.microsoft.com/office/drawing/2014/main" id="{7A80A4D3-43A1-4021-AA33-DDD10249A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06680"/>
              </p:ext>
            </p:extLst>
          </p:nvPr>
        </p:nvGraphicFramePr>
        <p:xfrm>
          <a:off x="2133600" y="2281237"/>
          <a:ext cx="3810000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281237"/>
                        <a:ext cx="3810000" cy="13763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B93D2CEF-E503-4792-96E9-794BEC66C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Dis(similarities) With Mixed Types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044CFB49-5621-4D0F-A94F-8B39135A43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Sometimes attributes are of many different types (nominal, ordinal, ratio, etc.), but an overall similarity is needed.</a:t>
            </a:r>
          </a:p>
          <a:p>
            <a:r>
              <a:rPr lang="en-US" altLang="en-US"/>
              <a:t>Gower's (dis)similarity:</a:t>
            </a:r>
          </a:p>
          <a:p>
            <a:pPr lvl="1"/>
            <a:r>
              <a:rPr lang="en-US" altLang="en-US"/>
              <a:t>Ignores missing values</a:t>
            </a:r>
          </a:p>
          <a:p>
            <a:pPr lvl="1"/>
            <a:r>
              <a:rPr lang="en-US" altLang="en-US"/>
              <a:t>Final (dis)similarity is a weighted sum of variable-wise (dis)similarities</a:t>
            </a:r>
          </a:p>
        </p:txBody>
      </p:sp>
      <p:graphicFrame>
        <p:nvGraphicFramePr>
          <p:cNvPr id="67587" name="Object 3">
            <a:extLst>
              <a:ext uri="{FF2B5EF4-FFF2-40B4-BE49-F238E27FC236}">
                <a16:creationId xmlns:a16="http://schemas.microsoft.com/office/drawing/2014/main" id="{41ED0B15-021D-4B16-BDD2-9A47B4C4C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432580"/>
              </p:ext>
            </p:extLst>
          </p:nvPr>
        </p:nvGraphicFramePr>
        <p:xfrm>
          <a:off x="704850" y="3657600"/>
          <a:ext cx="7753350" cy="2831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056732" imgH="2591025" progId="">
                  <p:embed/>
                </p:oleObj>
              </mc:Choice>
              <mc:Fallback>
                <p:oleObj r:id="rId3" imgW="7056732" imgH="2591025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3657600"/>
                        <a:ext cx="7753350" cy="2831723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588" name="Picture 4">
            <a:extLst>
              <a:ext uri="{FF2B5EF4-FFF2-40B4-BE49-F238E27FC236}">
                <a16:creationId xmlns:a16="http://schemas.microsoft.com/office/drawing/2014/main" id="{8B3C17BE-EE93-4CF5-A973-5A317A45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9D71E9B-9570-4830-9496-FA8402599A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Distances, such as the Euclidean distance, have some well-known properties.</a:t>
                </a:r>
              </a:p>
              <a:p>
                <a:endParaRPr lang="en-US" altLang="en-US" dirty="0"/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0   </m:t>
                    </m:r>
                  </m:oMath>
                </a14:m>
                <a:r>
                  <a:rPr lang="en-US" altLang="en-US" dirty="0"/>
                  <a:t>for all p and q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US" altLang="en-US" dirty="0"/>
                  <a:t>only if </a:t>
                </a:r>
                <a:br>
                  <a:rPr lang="en-US" altLang="en-US" dirty="0"/>
                </a:br>
                <a:r>
                  <a:rPr lang="en-US" altLang="en-US" dirty="0"/>
                  <a:t>p = q. (Positive definiteness)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points p, q, and r.  </a:t>
                </a:r>
                <a:br>
                  <a:rPr lang="en-US" altLang="en-US" dirty="0"/>
                </a:br>
                <a:r>
                  <a:rPr lang="en-US" altLang="en-US" dirty="0"/>
                  <a:t>(Triangle Inequality)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distance (dissimilarity) between points (data objects), p and q.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A distance that satisfies these properties is a </a:t>
                </a:r>
                <a:r>
                  <a:rPr lang="en-US" altLang="en-US" b="1" dirty="0">
                    <a:solidFill>
                      <a:srgbClr val="FF0000"/>
                    </a:solidFill>
                  </a:rPr>
                  <a:t>metric </a:t>
                </a:r>
                <a:r>
                  <a:rPr lang="en-US" altLang="en-US" dirty="0"/>
                  <a:t>and forms a </a:t>
                </a:r>
                <a:r>
                  <a:rPr lang="en-US" altLang="en-US" b="1">
                    <a:solidFill>
                      <a:srgbClr val="FF0000"/>
                    </a:solidFill>
                  </a:rPr>
                  <a:t>metric space.</a:t>
                </a:r>
                <a:endParaRPr lang="en-US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E587094-4C41-423C-BD65-78B4E7C7C1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Similarity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Similarities, also have some well-known properties.</a:t>
                </a:r>
              </a:p>
              <a:p>
                <a:endParaRPr lang="en-US" altLang="en-US" dirty="0"/>
              </a:p>
              <a:p>
                <a:pPr marL="685800" lvl="2" indent="0">
                  <a:buNone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1 </m:t>
                    </m:r>
                  </m:oMath>
                </a14:m>
                <a:r>
                  <a:rPr lang="en-US" altLang="en-US" dirty="0"/>
                  <a:t>(or maximum similarity) only if p = q. </a:t>
                </a:r>
                <a:br>
                  <a:rPr lang="en-US" altLang="en-US" dirty="0"/>
                </a:br>
                <a:endParaRPr lang="en-US" altLang="en-US" dirty="0"/>
              </a:p>
              <a:p>
                <a:pPr marL="685800" lvl="2" indent="0">
                  <a:buNone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  <a:br>
                  <a:rPr lang="en-US" altLang="en-US" dirty="0"/>
                </a:b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similarity between points (data objects), p and q.</a:t>
                </a:r>
              </a:p>
              <a:p>
                <a:endParaRPr lang="en-US" altLang="en-US" dirty="0"/>
              </a:p>
            </p:txBody>
          </p:sp>
        </mc:Choice>
        <mc:Fallback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D0EF4053-7D2D-4F88-BA4D-6BE1689414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D56C3-FFA8-4AB9-A540-2813757F4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419599"/>
            <a:ext cx="7886700" cy="1757363"/>
          </a:xfrm>
        </p:spPr>
        <p:txBody>
          <a:bodyPr/>
          <a:lstStyle/>
          <a:p>
            <a:r>
              <a:rPr lang="en-US" altLang="en-US" dirty="0"/>
              <a:t>Calculate the Euclidean and the Manhattan distances between A and C and A and B</a:t>
            </a:r>
          </a:p>
          <a:p>
            <a:r>
              <a:rPr lang="en-US" altLang="en-US" dirty="0"/>
              <a:t>Calculate the Cosine similarity between A and C and A and B</a:t>
            </a:r>
          </a:p>
          <a:p>
            <a:endParaRPr lang="en-US" dirty="0"/>
          </a:p>
        </p:txBody>
      </p:sp>
      <p:graphicFrame>
        <p:nvGraphicFramePr>
          <p:cNvPr id="70658" name="Group 2">
            <a:extLst>
              <a:ext uri="{FF2B5EF4-FFF2-40B4-BE49-F238E27FC236}">
                <a16:creationId xmlns:a16="http://schemas.microsoft.com/office/drawing/2014/main" id="{8C1690F0-171D-430E-9A44-B09DFFD6E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03622"/>
              </p:ext>
            </p:extLst>
          </p:nvPr>
        </p:nvGraphicFramePr>
        <p:xfrm>
          <a:off x="3048000" y="1868994"/>
          <a:ext cx="3355975" cy="1610806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0983418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34558434"/>
                    </a:ext>
                  </a:extLst>
                </a:gridCol>
                <a:gridCol w="1141413">
                  <a:extLst>
                    <a:ext uri="{9D8B030D-6E8A-4147-A177-3AD203B41FA5}">
                      <a16:colId xmlns:a16="http://schemas.microsoft.com/office/drawing/2014/main" val="1209927890"/>
                    </a:ext>
                  </a:extLst>
                </a:gridCol>
              </a:tblGrid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68136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3691018971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156217130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247675092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67648257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757" name="Picture 5">
            <a:extLst>
              <a:ext uri="{FF2B5EF4-FFF2-40B4-BE49-F238E27FC236}">
                <a16:creationId xmlns:a16="http://schemas.microsoft.com/office/drawing/2014/main" id="{19DB6AA9-73CB-4BAD-B23C-686BF07D1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753" name="Rectangle 1">
            <a:extLst>
              <a:ext uri="{FF2B5EF4-FFF2-40B4-BE49-F238E27FC236}">
                <a16:creationId xmlns:a16="http://schemas.microsoft.com/office/drawing/2014/main" id="{DAC01D59-6443-40A4-8689-658DC9F8B8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94C835D9-2723-4B06-BCF1-361D0CC966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 b="1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B601D495-3A98-49FE-947F-DA5027E8AB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Density</a:t>
            </a: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E478DC5-516B-40C8-ACB0-BF0BAE5F70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Density-based clustering require a notion of density</a:t>
            </a:r>
          </a:p>
          <a:p>
            <a:endParaRPr lang="en-US" altLang="en-US" dirty="0"/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dirty="0"/>
              <a:t>Probability density (function) = describes the likelihood of a random variable taking a given value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Euclidean density = number of points per unit volume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Graph-based density = number of edges compared to a complete graph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Density of a matrix = proportion of non-zero entries.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96AF5C-AD50-4EB4-A5A9-3BBA0466E8D3}"/>
              </a:ext>
            </a:extLst>
          </p:cNvPr>
          <p:cNvGrpSpPr/>
          <p:nvPr/>
        </p:nvGrpSpPr>
        <p:grpSpPr>
          <a:xfrm>
            <a:off x="1219200" y="4229894"/>
            <a:ext cx="6126162" cy="1256506"/>
            <a:chOff x="1189038" y="4295775"/>
            <a:chExt cx="6126162" cy="1924050"/>
          </a:xfrm>
        </p:grpSpPr>
        <p:sp>
          <p:nvSpPr>
            <p:cNvPr id="75779" name="Line 3">
              <a:extLst>
                <a:ext uri="{FF2B5EF4-FFF2-40B4-BE49-F238E27FC236}">
                  <a16:creationId xmlns:a16="http://schemas.microsoft.com/office/drawing/2014/main" id="{757AD3EF-4DBB-4A53-8C99-F4DF92590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1600" y="4389438"/>
              <a:ext cx="5943600" cy="1828800"/>
            </a:xfrm>
            <a:prstGeom prst="line">
              <a:avLst/>
            </a:prstGeom>
            <a:noFill/>
            <a:ln w="54720" cap="flat">
              <a:solidFill>
                <a:srgbClr val="FF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80" name="Line 4">
              <a:extLst>
                <a:ext uri="{FF2B5EF4-FFF2-40B4-BE49-F238E27FC236}">
                  <a16:creationId xmlns:a16="http://schemas.microsoft.com/office/drawing/2014/main" id="{11CD84A6-9915-4B84-8C32-824CEC5DF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9038" y="4295775"/>
              <a:ext cx="6035675" cy="1924050"/>
            </a:xfrm>
            <a:prstGeom prst="line">
              <a:avLst/>
            </a:prstGeom>
            <a:noFill/>
            <a:ln w="54720" cap="flat">
              <a:solidFill>
                <a:srgbClr val="FF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FDA590FF-6DE3-428D-AF3F-78B6585EB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Kernel Density Estimation (KDE)</a:t>
            </a: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99A5CB7F-69BB-4628-ADF2-DEC70E111C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KDE is a non-parametric way to estimate the probability density function of a random variable.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K is the kernel (a non-negative function that integrates to one) and h &gt; 0 is a smoothing parameter called the bandwidth. Often a Gaussian kernel is used.</a:t>
            </a:r>
          </a:p>
          <a:p>
            <a:r>
              <a:rPr lang="en-US" altLang="en-US"/>
              <a:t>Example: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C48F3D9F-122B-4EC6-9FDA-10A37130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2438400"/>
            <a:ext cx="5954712" cy="81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6804" name="Picture 4">
            <a:extLst>
              <a:ext uri="{FF2B5EF4-FFF2-40B4-BE49-F238E27FC236}">
                <a16:creationId xmlns:a16="http://schemas.microsoft.com/office/drawing/2014/main" id="{48CF710E-CA85-433D-961A-59ABB695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038600"/>
            <a:ext cx="5345112" cy="267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7" name="Group 1">
            <a:extLst>
              <a:ext uri="{FF2B5EF4-FFF2-40B4-BE49-F238E27FC236}">
                <a16:creationId xmlns:a16="http://schemas.microsoft.com/office/drawing/2014/main" id="{31205B7F-86B4-46A8-99E5-C5175C85816B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387350"/>
            <a:ext cx="8304213" cy="6165850"/>
            <a:chOff x="240" y="192"/>
            <a:chExt cx="5231" cy="3884"/>
          </a:xfrm>
        </p:grpSpPr>
        <p:grpSp>
          <p:nvGrpSpPr>
            <p:cNvPr id="9218" name="Group 2">
              <a:extLst>
                <a:ext uri="{FF2B5EF4-FFF2-40B4-BE49-F238E27FC236}">
                  <a16:creationId xmlns:a16="http://schemas.microsoft.com/office/drawing/2014/main" id="{39EA5C90-9D72-4ED6-9BBA-A790BA2CD4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" y="193"/>
              <a:ext cx="5225" cy="3881"/>
              <a:chOff x="243" y="193"/>
              <a:chExt cx="5225" cy="3881"/>
            </a:xfrm>
          </p:grpSpPr>
          <p:grpSp>
            <p:nvGrpSpPr>
              <p:cNvPr id="9219" name="Group 3">
                <a:extLst>
                  <a:ext uri="{FF2B5EF4-FFF2-40B4-BE49-F238E27FC236}">
                    <a16:creationId xmlns:a16="http://schemas.microsoft.com/office/drawing/2014/main" id="{8C3C7639-2277-4D0A-A0EA-424AF69385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193"/>
                <a:ext cx="919" cy="438"/>
                <a:chOff x="243" y="193"/>
                <a:chExt cx="919" cy="438"/>
              </a:xfrm>
            </p:grpSpPr>
            <p:sp>
              <p:nvSpPr>
                <p:cNvPr id="9220" name="Rectangle 4">
                  <a:extLst>
                    <a:ext uri="{FF2B5EF4-FFF2-40B4-BE49-F238E27FC236}">
                      <a16:creationId xmlns:a16="http://schemas.microsoft.com/office/drawing/2014/main" id="{D9108128-794D-40F3-8EC6-E6F9448040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193"/>
                  <a:ext cx="919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21" name="Group 5">
                  <a:extLst>
                    <a:ext uri="{FF2B5EF4-FFF2-40B4-BE49-F238E27FC236}">
                      <a16:creationId xmlns:a16="http://schemas.microsoft.com/office/drawing/2014/main" id="{D6EA09C1-C318-4BCA-BB71-62DFDA9407E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3" y="193"/>
                  <a:ext cx="918" cy="438"/>
                  <a:chOff x="243" y="193"/>
                  <a:chExt cx="918" cy="438"/>
                </a:xfrm>
              </p:grpSpPr>
              <p:sp>
                <p:nvSpPr>
                  <p:cNvPr id="9222" name="Rectangle 6">
                    <a:extLst>
                      <a:ext uri="{FF2B5EF4-FFF2-40B4-BE49-F238E27FC236}">
                        <a16:creationId xmlns:a16="http://schemas.microsoft.com/office/drawing/2014/main" id="{BAF0EE0B-2E6F-483D-9DF9-32AAE9AE1E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" y="193"/>
                    <a:ext cx="803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 dirty="0">
                        <a:cs typeface="Times New Roman" panose="02020603050405020304" pitchFamily="18" charset="0"/>
                      </a:rPr>
                      <a:t>Attribute Type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 dirty="0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23" name="Rectangle 7">
                    <a:extLst>
                      <a:ext uri="{FF2B5EF4-FFF2-40B4-BE49-F238E27FC236}">
                        <a16:creationId xmlns:a16="http://schemas.microsoft.com/office/drawing/2014/main" id="{E8D12736-2FFB-4460-96FE-84CC286084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3" y="193"/>
                    <a:ext cx="918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24" name="Group 8">
                <a:extLst>
                  <a:ext uri="{FF2B5EF4-FFF2-40B4-BE49-F238E27FC236}">
                    <a16:creationId xmlns:a16="http://schemas.microsoft.com/office/drawing/2014/main" id="{DB593B91-B492-40AA-8D26-322CC055C8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193"/>
                <a:ext cx="1886" cy="438"/>
                <a:chOff x="1162" y="193"/>
                <a:chExt cx="1886" cy="438"/>
              </a:xfrm>
            </p:grpSpPr>
            <p:sp>
              <p:nvSpPr>
                <p:cNvPr id="9225" name="Rectangle 9">
                  <a:extLst>
                    <a:ext uri="{FF2B5EF4-FFF2-40B4-BE49-F238E27FC236}">
                      <a16:creationId xmlns:a16="http://schemas.microsoft.com/office/drawing/2014/main" id="{961C2DD9-5A5C-44FF-8D67-ED57EBE02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193"/>
                  <a:ext cx="1886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26" name="Group 10">
                  <a:extLst>
                    <a:ext uri="{FF2B5EF4-FFF2-40B4-BE49-F238E27FC236}">
                      <a16:creationId xmlns:a16="http://schemas.microsoft.com/office/drawing/2014/main" id="{9695EB58-9F15-4881-BC61-359D1B6416B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62" y="193"/>
                  <a:ext cx="1886" cy="438"/>
                  <a:chOff x="1162" y="193"/>
                  <a:chExt cx="1886" cy="438"/>
                </a:xfrm>
              </p:grpSpPr>
              <p:sp>
                <p:nvSpPr>
                  <p:cNvPr id="9227" name="Rectangle 11">
                    <a:extLst>
                      <a:ext uri="{FF2B5EF4-FFF2-40B4-BE49-F238E27FC236}">
                        <a16:creationId xmlns:a16="http://schemas.microsoft.com/office/drawing/2014/main" id="{3D365835-0242-4079-970C-02E14888B5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20" y="193"/>
                    <a:ext cx="1770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>
                        <a:cs typeface="Times New Roman" panose="02020603050405020304" pitchFamily="18" charset="0"/>
                      </a:rPr>
                      <a:t>Description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28" name="Rectangle 12">
                    <a:extLst>
                      <a:ext uri="{FF2B5EF4-FFF2-40B4-BE49-F238E27FC236}">
                        <a16:creationId xmlns:a16="http://schemas.microsoft.com/office/drawing/2014/main" id="{417AD096-ED9E-4B08-8552-D01A27D931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62" y="193"/>
                    <a:ext cx="1886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29" name="Group 13">
                <a:extLst>
                  <a:ext uri="{FF2B5EF4-FFF2-40B4-BE49-F238E27FC236}">
                    <a16:creationId xmlns:a16="http://schemas.microsoft.com/office/drawing/2014/main" id="{0336D999-8F1A-440A-8736-5EA9B4D187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193"/>
                <a:ext cx="1276" cy="438"/>
                <a:chOff x="3049" y="193"/>
                <a:chExt cx="1276" cy="438"/>
              </a:xfrm>
            </p:grpSpPr>
            <p:sp>
              <p:nvSpPr>
                <p:cNvPr id="9230" name="Rectangle 14">
                  <a:extLst>
                    <a:ext uri="{FF2B5EF4-FFF2-40B4-BE49-F238E27FC236}">
                      <a16:creationId xmlns:a16="http://schemas.microsoft.com/office/drawing/2014/main" id="{EBDCF115-6C6C-4983-B8F0-6D76964C6B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193"/>
                  <a:ext cx="1276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31" name="Group 15">
                  <a:extLst>
                    <a:ext uri="{FF2B5EF4-FFF2-40B4-BE49-F238E27FC236}">
                      <a16:creationId xmlns:a16="http://schemas.microsoft.com/office/drawing/2014/main" id="{6965C979-3415-43E2-81D7-B8C0792ECF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49" y="193"/>
                  <a:ext cx="1276" cy="438"/>
                  <a:chOff x="3049" y="193"/>
                  <a:chExt cx="1276" cy="438"/>
                </a:xfrm>
              </p:grpSpPr>
              <p:sp>
                <p:nvSpPr>
                  <p:cNvPr id="9232" name="Rectangle 16">
                    <a:extLst>
                      <a:ext uri="{FF2B5EF4-FFF2-40B4-BE49-F238E27FC236}">
                        <a16:creationId xmlns:a16="http://schemas.microsoft.com/office/drawing/2014/main" id="{1DA03DE1-7DE2-4CE8-A1DB-E551C14EBB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07" y="193"/>
                    <a:ext cx="1161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>
                        <a:cs typeface="Times New Roman" panose="02020603050405020304" pitchFamily="18" charset="0"/>
                      </a:rPr>
                      <a:t>Examples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33" name="Rectangle 17">
                    <a:extLst>
                      <a:ext uri="{FF2B5EF4-FFF2-40B4-BE49-F238E27FC236}">
                        <a16:creationId xmlns:a16="http://schemas.microsoft.com/office/drawing/2014/main" id="{046FDF2F-7489-4300-81A8-640108C5E8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49" y="193"/>
                    <a:ext cx="1276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34" name="Group 18">
                <a:extLst>
                  <a:ext uri="{FF2B5EF4-FFF2-40B4-BE49-F238E27FC236}">
                    <a16:creationId xmlns:a16="http://schemas.microsoft.com/office/drawing/2014/main" id="{BF880367-788F-4330-818A-D984359E56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193"/>
                <a:ext cx="1141" cy="438"/>
                <a:chOff x="4327" y="193"/>
                <a:chExt cx="1141" cy="438"/>
              </a:xfrm>
            </p:grpSpPr>
            <p:sp>
              <p:nvSpPr>
                <p:cNvPr id="9235" name="Rectangle 19">
                  <a:extLst>
                    <a:ext uri="{FF2B5EF4-FFF2-40B4-BE49-F238E27FC236}">
                      <a16:creationId xmlns:a16="http://schemas.microsoft.com/office/drawing/2014/main" id="{0A036600-92CF-48A2-8047-24443FF4A2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193"/>
                  <a:ext cx="1141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36" name="Group 20">
                  <a:extLst>
                    <a:ext uri="{FF2B5EF4-FFF2-40B4-BE49-F238E27FC236}">
                      <a16:creationId xmlns:a16="http://schemas.microsoft.com/office/drawing/2014/main" id="{BFADDA8D-C9E7-4A87-96CE-DA0DB1498B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27" y="193"/>
                  <a:ext cx="1140" cy="438"/>
                  <a:chOff x="4327" y="193"/>
                  <a:chExt cx="1140" cy="438"/>
                </a:xfrm>
              </p:grpSpPr>
              <p:sp>
                <p:nvSpPr>
                  <p:cNvPr id="9237" name="Rectangle 21">
                    <a:extLst>
                      <a:ext uri="{FF2B5EF4-FFF2-40B4-BE49-F238E27FC236}">
                        <a16:creationId xmlns:a16="http://schemas.microsoft.com/office/drawing/2014/main" id="{59D21A12-B6E7-428B-A945-22952B79DC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85" y="193"/>
                    <a:ext cx="1025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>
                        <a:cs typeface="Times New Roman" panose="02020603050405020304" pitchFamily="18" charset="0"/>
                      </a:rPr>
                      <a:t>Operations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38" name="Rectangle 22">
                    <a:extLst>
                      <a:ext uri="{FF2B5EF4-FFF2-40B4-BE49-F238E27FC236}">
                        <a16:creationId xmlns:a16="http://schemas.microsoft.com/office/drawing/2014/main" id="{EF082725-645B-4F66-8CE9-C235AAD72B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27" y="193"/>
                    <a:ext cx="1140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39" name="Group 23">
                <a:extLst>
                  <a:ext uri="{FF2B5EF4-FFF2-40B4-BE49-F238E27FC236}">
                    <a16:creationId xmlns:a16="http://schemas.microsoft.com/office/drawing/2014/main" id="{F567B3D4-9E4E-4A70-856E-3097EA2AEB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632"/>
                <a:ext cx="919" cy="831"/>
                <a:chOff x="243" y="632"/>
                <a:chExt cx="919" cy="831"/>
              </a:xfrm>
            </p:grpSpPr>
            <p:sp>
              <p:nvSpPr>
                <p:cNvPr id="9240" name="Rectangle 24">
                  <a:extLst>
                    <a:ext uri="{FF2B5EF4-FFF2-40B4-BE49-F238E27FC236}">
                      <a16:creationId xmlns:a16="http://schemas.microsoft.com/office/drawing/2014/main" id="{885371BC-FC46-4EF3-880E-7AF0565112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632"/>
                  <a:ext cx="803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Nominal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41" name="Rectangle 25">
                  <a:extLst>
                    <a:ext uri="{FF2B5EF4-FFF2-40B4-BE49-F238E27FC236}">
                      <a16:creationId xmlns:a16="http://schemas.microsoft.com/office/drawing/2014/main" id="{37D83ED7-7E69-411A-BF31-BF2A1EB4FC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632"/>
                  <a:ext cx="919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42" name="Group 26">
                <a:extLst>
                  <a:ext uri="{FF2B5EF4-FFF2-40B4-BE49-F238E27FC236}">
                    <a16:creationId xmlns:a16="http://schemas.microsoft.com/office/drawing/2014/main" id="{81847F2B-105F-4CC6-869B-3202B92A8F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632"/>
                <a:ext cx="1886" cy="831"/>
                <a:chOff x="1162" y="632"/>
                <a:chExt cx="1886" cy="831"/>
              </a:xfrm>
            </p:grpSpPr>
            <p:sp>
              <p:nvSpPr>
                <p:cNvPr id="9243" name="Rectangle 27">
                  <a:extLst>
                    <a:ext uri="{FF2B5EF4-FFF2-40B4-BE49-F238E27FC236}">
                      <a16:creationId xmlns:a16="http://schemas.microsoft.com/office/drawing/2014/main" id="{A5F40007-5DDD-4AF3-B809-C4AE4ABBAD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632"/>
                  <a:ext cx="1770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 dirty="0">
                      <a:cs typeface="MS Mincho" panose="02020609040205080304" pitchFamily="49" charset="-128"/>
                    </a:rPr>
                    <a:t>The values of a nominal attribute are just different names, i.e., nominal attributes provide only enough information to distinguish one object from another. (=, </a:t>
                  </a:r>
                  <a:r>
                    <a:rPr lang="en-US" altLang="en-US" sz="1400" dirty="0">
                      <a:latin typeface="Symbol" panose="05050102010706020507" pitchFamily="18" charset="2"/>
                      <a:cs typeface="MS Mincho" panose="02020609040205080304" pitchFamily="49" charset="-128"/>
                    </a:rPr>
                    <a:t></a:t>
                  </a:r>
                  <a:r>
                    <a:rPr lang="en-US" altLang="en-US" sz="1400" dirty="0">
                      <a:cs typeface="MS Mincho" panose="02020609040205080304" pitchFamily="49" charset="-128"/>
                    </a:rPr>
                    <a:t>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 dirty="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44" name="Rectangle 28">
                  <a:extLst>
                    <a:ext uri="{FF2B5EF4-FFF2-40B4-BE49-F238E27FC236}">
                      <a16:creationId xmlns:a16="http://schemas.microsoft.com/office/drawing/2014/main" id="{B77A3449-3F7D-4CA0-B00E-28B818C3BC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632"/>
                  <a:ext cx="1886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45" name="Group 29">
                <a:extLst>
                  <a:ext uri="{FF2B5EF4-FFF2-40B4-BE49-F238E27FC236}">
                    <a16:creationId xmlns:a16="http://schemas.microsoft.com/office/drawing/2014/main" id="{9169FF90-BCFA-494E-B0D4-04F7E6B056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632"/>
                <a:ext cx="1276" cy="831"/>
                <a:chOff x="3049" y="632"/>
                <a:chExt cx="1276" cy="831"/>
              </a:xfrm>
            </p:grpSpPr>
            <p:sp>
              <p:nvSpPr>
                <p:cNvPr id="9246" name="Rectangle 30">
                  <a:extLst>
                    <a:ext uri="{FF2B5EF4-FFF2-40B4-BE49-F238E27FC236}">
                      <a16:creationId xmlns:a16="http://schemas.microsoft.com/office/drawing/2014/main" id="{68AE06D2-5583-4D91-9A48-BA239B0C24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632"/>
                  <a:ext cx="1161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zip codes, employee ID numbers, eye color, sex: {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male, female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}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47" name="Rectangle 31">
                  <a:extLst>
                    <a:ext uri="{FF2B5EF4-FFF2-40B4-BE49-F238E27FC236}">
                      <a16:creationId xmlns:a16="http://schemas.microsoft.com/office/drawing/2014/main" id="{C5D59390-6113-44C1-A323-0E6A08076B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632"/>
                  <a:ext cx="1276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48" name="Group 32">
                <a:extLst>
                  <a:ext uri="{FF2B5EF4-FFF2-40B4-BE49-F238E27FC236}">
                    <a16:creationId xmlns:a16="http://schemas.microsoft.com/office/drawing/2014/main" id="{8DAAB966-9606-4D95-90C5-4919639D4D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632"/>
                <a:ext cx="1141" cy="831"/>
                <a:chOff x="4327" y="632"/>
                <a:chExt cx="1141" cy="831"/>
              </a:xfrm>
            </p:grpSpPr>
            <p:sp>
              <p:nvSpPr>
                <p:cNvPr id="9249" name="Rectangle 33">
                  <a:extLst>
                    <a:ext uri="{FF2B5EF4-FFF2-40B4-BE49-F238E27FC236}">
                      <a16:creationId xmlns:a16="http://schemas.microsoft.com/office/drawing/2014/main" id="{CD8B165F-E244-4B83-98EF-6475AB9105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632"/>
                  <a:ext cx="1025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mode, entropy, contingency correlation, </a:t>
                  </a:r>
                  <a:r>
                    <a:rPr lang="en-US" altLang="en-US" sz="1400">
                      <a:latin typeface="Symbol" panose="05050102010706020507" pitchFamily="18" charset="2"/>
                      <a:cs typeface="MS Mincho" panose="02020609040205080304" pitchFamily="49" charset="-128"/>
                    </a:rPr>
                    <a:t></a:t>
                  </a:r>
                  <a:r>
                    <a:rPr lang="en-US" altLang="en-US" sz="1400" baseline="30000">
                      <a:cs typeface="MS Mincho" panose="02020609040205080304" pitchFamily="49" charset="-128"/>
                    </a:rPr>
                    <a:t>2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 test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50" name="Rectangle 34">
                  <a:extLst>
                    <a:ext uri="{FF2B5EF4-FFF2-40B4-BE49-F238E27FC236}">
                      <a16:creationId xmlns:a16="http://schemas.microsoft.com/office/drawing/2014/main" id="{EA45A4C9-B5E4-4122-9A5C-3E16B1017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632"/>
                  <a:ext cx="1141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51" name="Group 35">
                <a:extLst>
                  <a:ext uri="{FF2B5EF4-FFF2-40B4-BE49-F238E27FC236}">
                    <a16:creationId xmlns:a16="http://schemas.microsoft.com/office/drawing/2014/main" id="{20F58A07-FA8C-4510-B43A-1FBA539D65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1465"/>
                <a:ext cx="919" cy="803"/>
                <a:chOff x="243" y="1465"/>
                <a:chExt cx="919" cy="803"/>
              </a:xfrm>
            </p:grpSpPr>
            <p:sp>
              <p:nvSpPr>
                <p:cNvPr id="9252" name="Rectangle 36">
                  <a:extLst>
                    <a:ext uri="{FF2B5EF4-FFF2-40B4-BE49-F238E27FC236}">
                      <a16:creationId xmlns:a16="http://schemas.microsoft.com/office/drawing/2014/main" id="{5918EF70-F705-4E87-A4E0-012C1D24D2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1465"/>
                  <a:ext cx="803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Ordinal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53" name="Rectangle 37">
                  <a:extLst>
                    <a:ext uri="{FF2B5EF4-FFF2-40B4-BE49-F238E27FC236}">
                      <a16:creationId xmlns:a16="http://schemas.microsoft.com/office/drawing/2014/main" id="{102625B5-6F5C-4C72-B098-986B7634F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1465"/>
                  <a:ext cx="919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54" name="Group 38">
                <a:extLst>
                  <a:ext uri="{FF2B5EF4-FFF2-40B4-BE49-F238E27FC236}">
                    <a16:creationId xmlns:a16="http://schemas.microsoft.com/office/drawing/2014/main" id="{1EAF93BC-1FB8-4936-B737-29C71E442B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1465"/>
                <a:ext cx="1886" cy="803"/>
                <a:chOff x="1162" y="1465"/>
                <a:chExt cx="1886" cy="803"/>
              </a:xfrm>
            </p:grpSpPr>
            <p:sp>
              <p:nvSpPr>
                <p:cNvPr id="9255" name="Rectangle 39">
                  <a:extLst>
                    <a:ext uri="{FF2B5EF4-FFF2-40B4-BE49-F238E27FC236}">
                      <a16:creationId xmlns:a16="http://schemas.microsoft.com/office/drawing/2014/main" id="{54604B75-0DF9-44F9-9855-D560CBAB07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1465"/>
                  <a:ext cx="1770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The values of an ordinal attribute provide enough information to order objects. (&lt;, &gt;)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56" name="Rectangle 40">
                  <a:extLst>
                    <a:ext uri="{FF2B5EF4-FFF2-40B4-BE49-F238E27FC236}">
                      <a16:creationId xmlns:a16="http://schemas.microsoft.com/office/drawing/2014/main" id="{EEB77BCA-8BEA-48CB-A96C-D2F850D03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1465"/>
                  <a:ext cx="188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57" name="Group 41">
                <a:extLst>
                  <a:ext uri="{FF2B5EF4-FFF2-40B4-BE49-F238E27FC236}">
                    <a16:creationId xmlns:a16="http://schemas.microsoft.com/office/drawing/2014/main" id="{ACD906A0-0ECE-4D2A-BEE3-2465A40043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1465"/>
                <a:ext cx="1276" cy="803"/>
                <a:chOff x="3049" y="1465"/>
                <a:chExt cx="1276" cy="803"/>
              </a:xfrm>
            </p:grpSpPr>
            <p:sp>
              <p:nvSpPr>
                <p:cNvPr id="9258" name="Rectangle 42">
                  <a:extLst>
                    <a:ext uri="{FF2B5EF4-FFF2-40B4-BE49-F238E27FC236}">
                      <a16:creationId xmlns:a16="http://schemas.microsoft.com/office/drawing/2014/main" id="{50C5E08B-CDF1-4530-91AF-0A69E75D92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1465"/>
                  <a:ext cx="1161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hardness of minerals, {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good, better, best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}, </a:t>
                  </a:r>
                  <a:br>
                    <a:rPr lang="en-US" altLang="en-US" sz="1400">
                      <a:cs typeface="MS Mincho" panose="02020609040205080304" pitchFamily="49" charset="-128"/>
                    </a:rPr>
                  </a:br>
                  <a:r>
                    <a:rPr lang="en-US" altLang="en-US" sz="1400">
                      <a:cs typeface="MS Mincho" panose="02020609040205080304" pitchFamily="49" charset="-128"/>
                    </a:rPr>
                    <a:t>grades, street numbers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59" name="Rectangle 43">
                  <a:extLst>
                    <a:ext uri="{FF2B5EF4-FFF2-40B4-BE49-F238E27FC236}">
                      <a16:creationId xmlns:a16="http://schemas.microsoft.com/office/drawing/2014/main" id="{99BC7353-E82D-407E-A70F-E67749D957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1465"/>
                  <a:ext cx="127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0" name="Group 44">
                <a:extLst>
                  <a:ext uri="{FF2B5EF4-FFF2-40B4-BE49-F238E27FC236}">
                    <a16:creationId xmlns:a16="http://schemas.microsoft.com/office/drawing/2014/main" id="{A0867484-D443-441D-9B99-00E47A14AA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1465"/>
                <a:ext cx="1141" cy="803"/>
                <a:chOff x="4327" y="1465"/>
                <a:chExt cx="1141" cy="803"/>
              </a:xfrm>
            </p:grpSpPr>
            <p:sp>
              <p:nvSpPr>
                <p:cNvPr id="9261" name="Rectangle 45">
                  <a:extLst>
                    <a:ext uri="{FF2B5EF4-FFF2-40B4-BE49-F238E27FC236}">
                      <a16:creationId xmlns:a16="http://schemas.microsoft.com/office/drawing/2014/main" id="{D2C7F1DA-0856-4C75-98C0-080A8C86D8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1465"/>
                  <a:ext cx="1025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median, percentiles, rank correlation, run tests, sign tests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62" name="Rectangle 46">
                  <a:extLst>
                    <a:ext uri="{FF2B5EF4-FFF2-40B4-BE49-F238E27FC236}">
                      <a16:creationId xmlns:a16="http://schemas.microsoft.com/office/drawing/2014/main" id="{EB607A9F-ED25-48F2-82B8-13FD9891D4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1465"/>
                  <a:ext cx="1141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3" name="Group 47">
                <a:extLst>
                  <a:ext uri="{FF2B5EF4-FFF2-40B4-BE49-F238E27FC236}">
                    <a16:creationId xmlns:a16="http://schemas.microsoft.com/office/drawing/2014/main" id="{0BA4077C-7A6E-40D2-A4A0-99BD258524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2269"/>
                <a:ext cx="919" cy="803"/>
                <a:chOff x="243" y="2269"/>
                <a:chExt cx="919" cy="803"/>
              </a:xfrm>
            </p:grpSpPr>
            <p:sp>
              <p:nvSpPr>
                <p:cNvPr id="9264" name="Rectangle 48">
                  <a:extLst>
                    <a:ext uri="{FF2B5EF4-FFF2-40B4-BE49-F238E27FC236}">
                      <a16:creationId xmlns:a16="http://schemas.microsoft.com/office/drawing/2014/main" id="{9A7AC867-8A4F-4067-8346-756D11A01A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2269"/>
                  <a:ext cx="803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Interval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65" name="Rectangle 49">
                  <a:extLst>
                    <a:ext uri="{FF2B5EF4-FFF2-40B4-BE49-F238E27FC236}">
                      <a16:creationId xmlns:a16="http://schemas.microsoft.com/office/drawing/2014/main" id="{B0745CCA-4B2C-4305-BB65-77308BBA37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2269"/>
                  <a:ext cx="919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6" name="Group 50">
                <a:extLst>
                  <a:ext uri="{FF2B5EF4-FFF2-40B4-BE49-F238E27FC236}">
                    <a16:creationId xmlns:a16="http://schemas.microsoft.com/office/drawing/2014/main" id="{CCBE3EFD-52CE-47F4-BC7C-791118F6C2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2269"/>
                <a:ext cx="1886" cy="803"/>
                <a:chOff x="1162" y="2269"/>
                <a:chExt cx="1886" cy="803"/>
              </a:xfrm>
            </p:grpSpPr>
            <p:sp>
              <p:nvSpPr>
                <p:cNvPr id="9267" name="Rectangle 51">
                  <a:extLst>
                    <a:ext uri="{FF2B5EF4-FFF2-40B4-BE49-F238E27FC236}">
                      <a16:creationId xmlns:a16="http://schemas.microsoft.com/office/drawing/2014/main" id="{D3AB7348-3929-40DF-9E61-692A1FB435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2269"/>
                  <a:ext cx="1770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 dirty="0">
                      <a:cs typeface="MS Mincho" panose="02020609040205080304" pitchFamily="49" charset="-128"/>
                    </a:rPr>
                    <a:t>For interval attributes, the differences between values are meaningful, i.e., a unit of measurement exists.  </a:t>
                  </a:r>
                  <a:br>
                    <a:rPr lang="en-US" altLang="en-US" sz="1400" dirty="0">
                      <a:cs typeface="MS Mincho" panose="02020609040205080304" pitchFamily="49" charset="-128"/>
                    </a:rPr>
                  </a:br>
                  <a:r>
                    <a:rPr lang="en-US" altLang="en-US" sz="1400" dirty="0">
                      <a:cs typeface="MS Mincho" panose="02020609040205080304" pitchFamily="49" charset="-128"/>
                    </a:rPr>
                    <a:t>(+, - 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 dirty="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68" name="Rectangle 52">
                  <a:extLst>
                    <a:ext uri="{FF2B5EF4-FFF2-40B4-BE49-F238E27FC236}">
                      <a16:creationId xmlns:a16="http://schemas.microsoft.com/office/drawing/2014/main" id="{CAC291B4-05E6-4CCA-AC9D-817A81FE8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2269"/>
                  <a:ext cx="188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9" name="Group 53">
                <a:extLst>
                  <a:ext uri="{FF2B5EF4-FFF2-40B4-BE49-F238E27FC236}">
                    <a16:creationId xmlns:a16="http://schemas.microsoft.com/office/drawing/2014/main" id="{D18399BE-A39A-4FEE-80C9-C2286E1C35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2269"/>
                <a:ext cx="1276" cy="803"/>
                <a:chOff x="3049" y="2269"/>
                <a:chExt cx="1276" cy="803"/>
              </a:xfrm>
            </p:grpSpPr>
            <p:sp>
              <p:nvSpPr>
                <p:cNvPr id="9270" name="Rectangle 54">
                  <a:extLst>
                    <a:ext uri="{FF2B5EF4-FFF2-40B4-BE49-F238E27FC236}">
                      <a16:creationId xmlns:a16="http://schemas.microsoft.com/office/drawing/2014/main" id="{FC1F4C3E-2486-4AFD-B6CC-D8C73F67AF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2269"/>
                  <a:ext cx="1161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calendar dates, temperature in Celsius or Fahrenheit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71" name="Rectangle 55">
                  <a:extLst>
                    <a:ext uri="{FF2B5EF4-FFF2-40B4-BE49-F238E27FC236}">
                      <a16:creationId xmlns:a16="http://schemas.microsoft.com/office/drawing/2014/main" id="{7B1AE321-612B-472B-BAD5-F095CAC48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2269"/>
                  <a:ext cx="127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72" name="Group 56">
                <a:extLst>
                  <a:ext uri="{FF2B5EF4-FFF2-40B4-BE49-F238E27FC236}">
                    <a16:creationId xmlns:a16="http://schemas.microsoft.com/office/drawing/2014/main" id="{7CE0CD87-9850-4247-A3FF-EE36860A6B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2269"/>
                <a:ext cx="1141" cy="803"/>
                <a:chOff x="4327" y="2269"/>
                <a:chExt cx="1141" cy="803"/>
              </a:xfrm>
            </p:grpSpPr>
            <p:sp>
              <p:nvSpPr>
                <p:cNvPr id="9273" name="Rectangle 57">
                  <a:extLst>
                    <a:ext uri="{FF2B5EF4-FFF2-40B4-BE49-F238E27FC236}">
                      <a16:creationId xmlns:a16="http://schemas.microsoft.com/office/drawing/2014/main" id="{A8B6F094-3606-4821-AAAF-F31295A1CA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2269"/>
                  <a:ext cx="1025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mean, standard deviation, Pearson's correlation, 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t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 and 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F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 tests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74" name="Rectangle 58">
                  <a:extLst>
                    <a:ext uri="{FF2B5EF4-FFF2-40B4-BE49-F238E27FC236}">
                      <a16:creationId xmlns:a16="http://schemas.microsoft.com/office/drawing/2014/main" id="{948F53EC-BCF7-4270-8203-FAF220998A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2269"/>
                  <a:ext cx="1141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75" name="Group 59">
                <a:extLst>
                  <a:ext uri="{FF2B5EF4-FFF2-40B4-BE49-F238E27FC236}">
                    <a16:creationId xmlns:a16="http://schemas.microsoft.com/office/drawing/2014/main" id="{B90FDC05-84E5-4790-806F-2FAB922C86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3073"/>
                <a:ext cx="919" cy="1001"/>
                <a:chOff x="243" y="3073"/>
                <a:chExt cx="919" cy="1001"/>
              </a:xfrm>
            </p:grpSpPr>
            <p:sp>
              <p:nvSpPr>
                <p:cNvPr id="9276" name="Rectangle 60">
                  <a:extLst>
                    <a:ext uri="{FF2B5EF4-FFF2-40B4-BE49-F238E27FC236}">
                      <a16:creationId xmlns:a16="http://schemas.microsoft.com/office/drawing/2014/main" id="{04699685-0E8D-43C0-A41A-6E37FAA9CF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3073"/>
                  <a:ext cx="803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Ratio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77" name="Rectangle 61">
                  <a:extLst>
                    <a:ext uri="{FF2B5EF4-FFF2-40B4-BE49-F238E27FC236}">
                      <a16:creationId xmlns:a16="http://schemas.microsoft.com/office/drawing/2014/main" id="{90F7B3D4-09C4-45C3-AA99-A2C8E2462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3073"/>
                  <a:ext cx="919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78" name="Group 62">
                <a:extLst>
                  <a:ext uri="{FF2B5EF4-FFF2-40B4-BE49-F238E27FC236}">
                    <a16:creationId xmlns:a16="http://schemas.microsoft.com/office/drawing/2014/main" id="{497D2AAF-EF7A-4B40-A621-1D90B99130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3073"/>
                <a:ext cx="1886" cy="1001"/>
                <a:chOff x="1162" y="3073"/>
                <a:chExt cx="1886" cy="1001"/>
              </a:xfrm>
            </p:grpSpPr>
            <p:sp>
              <p:nvSpPr>
                <p:cNvPr id="9279" name="Rectangle 63">
                  <a:extLst>
                    <a:ext uri="{FF2B5EF4-FFF2-40B4-BE49-F238E27FC236}">
                      <a16:creationId xmlns:a16="http://schemas.microsoft.com/office/drawing/2014/main" id="{7CDA75C1-E4EF-40DC-B582-21AAF79058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3073"/>
                  <a:ext cx="1770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 dirty="0">
                      <a:cs typeface="MS Mincho" panose="02020609040205080304" pitchFamily="49" charset="-128"/>
                    </a:rPr>
                    <a:t>For ratio variables, both differences and ratios are meaningful. (*, /)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 dirty="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80" name="Rectangle 64">
                  <a:extLst>
                    <a:ext uri="{FF2B5EF4-FFF2-40B4-BE49-F238E27FC236}">
                      <a16:creationId xmlns:a16="http://schemas.microsoft.com/office/drawing/2014/main" id="{7C4AAC2F-1D28-4016-8238-370E883D19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3073"/>
                  <a:ext cx="1886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81" name="Group 65">
                <a:extLst>
                  <a:ext uri="{FF2B5EF4-FFF2-40B4-BE49-F238E27FC236}">
                    <a16:creationId xmlns:a16="http://schemas.microsoft.com/office/drawing/2014/main" id="{F1BC8A81-5A04-4CFA-9820-3623B86B56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3073"/>
                <a:ext cx="1276" cy="1001"/>
                <a:chOff x="3049" y="3073"/>
                <a:chExt cx="1276" cy="1001"/>
              </a:xfrm>
            </p:grpSpPr>
            <p:sp>
              <p:nvSpPr>
                <p:cNvPr id="9282" name="Rectangle 66">
                  <a:extLst>
                    <a:ext uri="{FF2B5EF4-FFF2-40B4-BE49-F238E27FC236}">
                      <a16:creationId xmlns:a16="http://schemas.microsoft.com/office/drawing/2014/main" id="{C9B1F6A0-9AB0-437B-8914-AC56843104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3073"/>
                  <a:ext cx="1161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temperature in Kelvin, monetary quantities, counts, age, mass, length, electrical current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83" name="Rectangle 67">
                  <a:extLst>
                    <a:ext uri="{FF2B5EF4-FFF2-40B4-BE49-F238E27FC236}">
                      <a16:creationId xmlns:a16="http://schemas.microsoft.com/office/drawing/2014/main" id="{5A449F08-FA56-4C1D-A217-4A61F921E9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3073"/>
                  <a:ext cx="1276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84" name="Group 68">
                <a:extLst>
                  <a:ext uri="{FF2B5EF4-FFF2-40B4-BE49-F238E27FC236}">
                    <a16:creationId xmlns:a16="http://schemas.microsoft.com/office/drawing/2014/main" id="{14408B44-7659-4082-ABC4-02F0415BDD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3073"/>
                <a:ext cx="1141" cy="1001"/>
                <a:chOff x="4327" y="3073"/>
                <a:chExt cx="1141" cy="1001"/>
              </a:xfrm>
            </p:grpSpPr>
            <p:sp>
              <p:nvSpPr>
                <p:cNvPr id="9285" name="Rectangle 69">
                  <a:extLst>
                    <a:ext uri="{FF2B5EF4-FFF2-40B4-BE49-F238E27FC236}">
                      <a16:creationId xmlns:a16="http://schemas.microsoft.com/office/drawing/2014/main" id="{39B7C9E1-8DDC-4550-936C-669A2AE3AF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3073"/>
                  <a:ext cx="1025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geometric mean, harmonic mean, percent variation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86" name="Rectangle 70">
                  <a:extLst>
                    <a:ext uri="{FF2B5EF4-FFF2-40B4-BE49-F238E27FC236}">
                      <a16:creationId xmlns:a16="http://schemas.microsoft.com/office/drawing/2014/main" id="{0FAC0164-5959-4BBD-BFA7-0728C88647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3073"/>
                  <a:ext cx="1141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9287" name="Rectangle 71">
              <a:extLst>
                <a:ext uri="{FF2B5EF4-FFF2-40B4-BE49-F238E27FC236}">
                  <a16:creationId xmlns:a16="http://schemas.microsoft.com/office/drawing/2014/main" id="{DB3F40D5-6F93-425F-83E5-2537468DF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92"/>
              <a:ext cx="5231" cy="3884"/>
            </a:xfrm>
            <a:prstGeom prst="rect">
              <a:avLst/>
            </a:prstGeom>
            <a:noFill/>
            <a:ln w="6480" cap="flat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16553EA7-E0F2-47E9-8C4E-A5B3F9E5B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Cell-based</a:t>
            </a: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7790ADF7-1F2F-4999-95CA-B0F84CDACA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Simplest approach is to divide region into a number of rectangular cells of equal volume and define density as # of points the cell contains.</a:t>
            </a:r>
          </a:p>
        </p:txBody>
      </p:sp>
      <p:grpSp>
        <p:nvGrpSpPr>
          <p:cNvPr id="77827" name="Group 3">
            <a:extLst>
              <a:ext uri="{FF2B5EF4-FFF2-40B4-BE49-F238E27FC236}">
                <a16:creationId xmlns:a16="http://schemas.microsoft.com/office/drawing/2014/main" id="{128FB27B-C092-497C-9DF8-D992F95F910A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806700"/>
            <a:ext cx="7847013" cy="3746500"/>
            <a:chOff x="384" y="1671"/>
            <a:chExt cx="4943" cy="2360"/>
          </a:xfrm>
        </p:grpSpPr>
        <p:pic>
          <p:nvPicPr>
            <p:cNvPr id="77828" name="Picture 4">
              <a:extLst>
                <a:ext uri="{FF2B5EF4-FFF2-40B4-BE49-F238E27FC236}">
                  <a16:creationId xmlns:a16="http://schemas.microsoft.com/office/drawing/2014/main" id="{D5AEC291-7E36-48A3-BE09-C7ED9CE73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7829" name="Text Box 5">
              <a:extLst>
                <a:ext uri="{FF2B5EF4-FFF2-40B4-BE49-F238E27FC236}">
                  <a16:creationId xmlns:a16="http://schemas.microsoft.com/office/drawing/2014/main" id="{BFBCED46-A370-4D9B-9794-46FCF9139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>
            <a:extLst>
              <a:ext uri="{FF2B5EF4-FFF2-40B4-BE49-F238E27FC236}">
                <a16:creationId xmlns:a16="http://schemas.microsoft.com/office/drawing/2014/main" id="{7846C9DA-95B5-432C-8A9D-C249CF8B28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Center-based</a:t>
            </a: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6B1642B7-116E-437A-AC41-BC65C27C04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Euclidean density is the number of points within a specified radius of the point</a:t>
            </a:r>
          </a:p>
          <a:p>
            <a:endParaRPr lang="en-US" altLang="en-US"/>
          </a:p>
        </p:txBody>
      </p:sp>
      <p:grpSp>
        <p:nvGrpSpPr>
          <p:cNvPr id="78851" name="Group 3">
            <a:extLst>
              <a:ext uri="{FF2B5EF4-FFF2-40B4-BE49-F238E27FC236}">
                <a16:creationId xmlns:a16="http://schemas.microsoft.com/office/drawing/2014/main" id="{39B9D87F-5D9A-49CE-B588-159378348DEB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428875"/>
            <a:ext cx="5637213" cy="3817938"/>
            <a:chOff x="960" y="1530"/>
            <a:chExt cx="3551" cy="2405"/>
          </a:xfrm>
        </p:grpSpPr>
        <p:pic>
          <p:nvPicPr>
            <p:cNvPr id="78852" name="Picture 4">
              <a:extLst>
                <a:ext uri="{FF2B5EF4-FFF2-40B4-BE49-F238E27FC236}">
                  <a16:creationId xmlns:a16="http://schemas.microsoft.com/office/drawing/2014/main" id="{01650D53-7B5A-4EE7-AE67-CD74BE7FA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530"/>
              <a:ext cx="3551" cy="2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8853" name="Text Box 5">
              <a:extLst>
                <a:ext uri="{FF2B5EF4-FFF2-40B4-BE49-F238E27FC236}">
                  <a16:creationId xmlns:a16="http://schemas.microsoft.com/office/drawing/2014/main" id="{E0DBDEB5-D5C3-4E17-AE9A-7BFF6BAB88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530"/>
              <a:ext cx="3551" cy="2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8854" name="Picture 6">
            <a:extLst>
              <a:ext uri="{FF2B5EF4-FFF2-40B4-BE49-F238E27FC236}">
                <a16:creationId xmlns:a16="http://schemas.microsoft.com/office/drawing/2014/main" id="{D67A09EE-26E2-495E-BFBC-1926A8D4C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587" y="5867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FE6665-CF7A-7410-997C-8B9B564A9636}"/>
              </a:ext>
            </a:extLst>
          </p:cNvPr>
          <p:cNvSpPr txBox="1"/>
          <p:nvPr/>
        </p:nvSpPr>
        <p:spPr>
          <a:xfrm>
            <a:off x="6781801" y="6492874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See Data Exploration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9091" r="57745" b="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 dirty="0"/>
              <a:t>You should know now about…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dirty="0"/>
              <a:t>Attributes/Features</a:t>
            </a:r>
          </a:p>
          <a:p>
            <a:r>
              <a:rPr lang="en-US" altLang="en-US" sz="1500" dirty="0"/>
              <a:t>Types of Data Sets</a:t>
            </a:r>
          </a:p>
          <a:p>
            <a:r>
              <a:rPr lang="en-US" altLang="en-US" sz="1500" dirty="0"/>
              <a:t>Data Quality</a:t>
            </a:r>
          </a:p>
          <a:p>
            <a:r>
              <a:rPr lang="en-US" altLang="en-US" sz="1500" dirty="0"/>
              <a:t>Data Preprocessing</a:t>
            </a:r>
          </a:p>
          <a:p>
            <a:r>
              <a:rPr lang="en-US" altLang="en-US" sz="1500" dirty="0"/>
              <a:t>Similarity and Dissimilarity</a:t>
            </a:r>
          </a:p>
          <a:p>
            <a:r>
              <a:rPr lang="en-US" altLang="en-US" sz="1500" dirty="0"/>
              <a:t>Density</a:t>
            </a:r>
          </a:p>
        </p:txBody>
      </p:sp>
    </p:spTree>
    <p:extLst>
      <p:ext uri="{BB962C8B-B14F-4D97-AF65-F5344CB8AC3E}">
        <p14:creationId xmlns:p14="http://schemas.microsoft.com/office/powerpoint/2010/main" val="16161849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1" name="Group 1">
            <a:extLst>
              <a:ext uri="{FF2B5EF4-FFF2-40B4-BE49-F238E27FC236}">
                <a16:creationId xmlns:a16="http://schemas.microsoft.com/office/drawing/2014/main" id="{5032640A-CA10-4C25-A6BD-77D883A900C8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04800"/>
            <a:ext cx="7923213" cy="6275388"/>
            <a:chOff x="432" y="192"/>
            <a:chExt cx="4991" cy="3953"/>
          </a:xfrm>
        </p:grpSpPr>
        <p:grpSp>
          <p:nvGrpSpPr>
            <p:cNvPr id="10242" name="Group 2">
              <a:extLst>
                <a:ext uri="{FF2B5EF4-FFF2-40B4-BE49-F238E27FC236}">
                  <a16:creationId xmlns:a16="http://schemas.microsoft.com/office/drawing/2014/main" id="{F3FD45AE-7FB1-4082-8B9B-99F2C3B10D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" y="194"/>
              <a:ext cx="4985" cy="3949"/>
              <a:chOff x="434" y="194"/>
              <a:chExt cx="4985" cy="3949"/>
            </a:xfrm>
          </p:grpSpPr>
          <p:grpSp>
            <p:nvGrpSpPr>
              <p:cNvPr id="10243" name="Group 3">
                <a:extLst>
                  <a:ext uri="{FF2B5EF4-FFF2-40B4-BE49-F238E27FC236}">
                    <a16:creationId xmlns:a16="http://schemas.microsoft.com/office/drawing/2014/main" id="{4762C076-FAE2-44F2-8E28-5F2430F632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194"/>
                <a:ext cx="906" cy="565"/>
                <a:chOff x="434" y="194"/>
                <a:chExt cx="906" cy="565"/>
              </a:xfrm>
            </p:grpSpPr>
            <p:sp>
              <p:nvSpPr>
                <p:cNvPr id="10244" name="Rectangle 4">
                  <a:extLst>
                    <a:ext uri="{FF2B5EF4-FFF2-40B4-BE49-F238E27FC236}">
                      <a16:creationId xmlns:a16="http://schemas.microsoft.com/office/drawing/2014/main" id="{827AF71F-C738-417F-804F-7DC6B69348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194"/>
                  <a:ext cx="906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45" name="Group 5">
                  <a:extLst>
                    <a:ext uri="{FF2B5EF4-FFF2-40B4-BE49-F238E27FC236}">
                      <a16:creationId xmlns:a16="http://schemas.microsoft.com/office/drawing/2014/main" id="{C59F84E4-9494-4BEA-9AE7-7B95F42070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4" y="194"/>
                  <a:ext cx="906" cy="565"/>
                  <a:chOff x="434" y="194"/>
                  <a:chExt cx="906" cy="565"/>
                </a:xfrm>
              </p:grpSpPr>
              <p:sp>
                <p:nvSpPr>
                  <p:cNvPr id="10246" name="Rectangle 6">
                    <a:extLst>
                      <a:ext uri="{FF2B5EF4-FFF2-40B4-BE49-F238E27FC236}">
                        <a16:creationId xmlns:a16="http://schemas.microsoft.com/office/drawing/2014/main" id="{4EE912EE-86F6-4B4B-9773-71B7CBD95F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2" y="194"/>
                    <a:ext cx="792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cs typeface="Times New Roman" panose="02020603050405020304" pitchFamily="18" charset="0"/>
                      </a:rPr>
                      <a:t>Attribute Level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47" name="Rectangle 7">
                    <a:extLst>
                      <a:ext uri="{FF2B5EF4-FFF2-40B4-BE49-F238E27FC236}">
                        <a16:creationId xmlns:a16="http://schemas.microsoft.com/office/drawing/2014/main" id="{E9D178F7-B3EF-4D89-BEFC-3FE7E587DF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4" y="194"/>
                    <a:ext cx="906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48" name="Group 8">
                <a:extLst>
                  <a:ext uri="{FF2B5EF4-FFF2-40B4-BE49-F238E27FC236}">
                    <a16:creationId xmlns:a16="http://schemas.microsoft.com/office/drawing/2014/main" id="{80A266C3-364C-4490-B4FA-DF29AF5F32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194"/>
                <a:ext cx="2243" cy="565"/>
                <a:chOff x="1342" y="194"/>
                <a:chExt cx="2243" cy="565"/>
              </a:xfrm>
            </p:grpSpPr>
            <p:sp>
              <p:nvSpPr>
                <p:cNvPr id="10249" name="Rectangle 9">
                  <a:extLst>
                    <a:ext uri="{FF2B5EF4-FFF2-40B4-BE49-F238E27FC236}">
                      <a16:creationId xmlns:a16="http://schemas.microsoft.com/office/drawing/2014/main" id="{DC5FFD44-EE4C-4FEE-AA42-5ED232357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194"/>
                  <a:ext cx="2243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50" name="Group 10">
                  <a:extLst>
                    <a:ext uri="{FF2B5EF4-FFF2-40B4-BE49-F238E27FC236}">
                      <a16:creationId xmlns:a16="http://schemas.microsoft.com/office/drawing/2014/main" id="{759BC95D-B2B8-43C6-9771-D0CBDA1F1D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2" y="194"/>
                  <a:ext cx="2243" cy="565"/>
                  <a:chOff x="1342" y="194"/>
                  <a:chExt cx="2243" cy="565"/>
                </a:xfrm>
              </p:grpSpPr>
              <p:sp>
                <p:nvSpPr>
                  <p:cNvPr id="10251" name="Rectangle 11">
                    <a:extLst>
                      <a:ext uri="{FF2B5EF4-FFF2-40B4-BE49-F238E27FC236}">
                        <a16:creationId xmlns:a16="http://schemas.microsoft.com/office/drawing/2014/main" id="{50CBF878-7EE6-4F73-85C0-3EE71CFC97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99" y="194"/>
                    <a:ext cx="2128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cs typeface="Times New Roman" panose="02020603050405020304" pitchFamily="18" charset="0"/>
                      </a:rPr>
                      <a:t>Transformation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52" name="Rectangle 12">
                    <a:extLst>
                      <a:ext uri="{FF2B5EF4-FFF2-40B4-BE49-F238E27FC236}">
                        <a16:creationId xmlns:a16="http://schemas.microsoft.com/office/drawing/2014/main" id="{0F2DA421-93E2-4363-81B2-CC430C1321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2" y="194"/>
                    <a:ext cx="2243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53" name="Group 13">
                <a:extLst>
                  <a:ext uri="{FF2B5EF4-FFF2-40B4-BE49-F238E27FC236}">
                    <a16:creationId xmlns:a16="http://schemas.microsoft.com/office/drawing/2014/main" id="{9CB7788A-4309-4580-B12B-10176DAFA7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194"/>
                <a:ext cx="1833" cy="565"/>
                <a:chOff x="3586" y="194"/>
                <a:chExt cx="1833" cy="565"/>
              </a:xfrm>
            </p:grpSpPr>
            <p:sp>
              <p:nvSpPr>
                <p:cNvPr id="10254" name="Rectangle 14">
                  <a:extLst>
                    <a:ext uri="{FF2B5EF4-FFF2-40B4-BE49-F238E27FC236}">
                      <a16:creationId xmlns:a16="http://schemas.microsoft.com/office/drawing/2014/main" id="{B2699423-2357-4008-B8CB-85A50AC7BF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194"/>
                  <a:ext cx="1833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55" name="Group 15">
                  <a:extLst>
                    <a:ext uri="{FF2B5EF4-FFF2-40B4-BE49-F238E27FC236}">
                      <a16:creationId xmlns:a16="http://schemas.microsoft.com/office/drawing/2014/main" id="{90DCA885-6057-404C-89E3-73E0736080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86" y="194"/>
                  <a:ext cx="1832" cy="565"/>
                  <a:chOff x="3586" y="194"/>
                  <a:chExt cx="1832" cy="565"/>
                </a:xfrm>
              </p:grpSpPr>
              <p:sp>
                <p:nvSpPr>
                  <p:cNvPr id="10256" name="Rectangle 16">
                    <a:extLst>
                      <a:ext uri="{FF2B5EF4-FFF2-40B4-BE49-F238E27FC236}">
                        <a16:creationId xmlns:a16="http://schemas.microsoft.com/office/drawing/2014/main" id="{3A940C3C-A235-4AF9-AE80-056E85B0BD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44" y="194"/>
                    <a:ext cx="1718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cs typeface="Times New Roman" panose="02020603050405020304" pitchFamily="18" charset="0"/>
                      </a:rPr>
                      <a:t>Comments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57" name="Rectangle 17">
                    <a:extLst>
                      <a:ext uri="{FF2B5EF4-FFF2-40B4-BE49-F238E27FC236}">
                        <a16:creationId xmlns:a16="http://schemas.microsoft.com/office/drawing/2014/main" id="{F9606ED4-7AEE-4406-9189-23D88DF76B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86" y="194"/>
                    <a:ext cx="1832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58" name="Group 18">
                <a:extLst>
                  <a:ext uri="{FF2B5EF4-FFF2-40B4-BE49-F238E27FC236}">
                    <a16:creationId xmlns:a16="http://schemas.microsoft.com/office/drawing/2014/main" id="{09861E38-D134-44EC-834D-760C1BD4B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760"/>
                <a:ext cx="906" cy="781"/>
                <a:chOff x="434" y="760"/>
                <a:chExt cx="906" cy="781"/>
              </a:xfrm>
            </p:grpSpPr>
            <p:sp>
              <p:nvSpPr>
                <p:cNvPr id="10259" name="Rectangle 19">
                  <a:extLst>
                    <a:ext uri="{FF2B5EF4-FFF2-40B4-BE49-F238E27FC236}">
                      <a16:creationId xmlns:a16="http://schemas.microsoft.com/office/drawing/2014/main" id="{3F866E70-F253-4E81-8AB7-11D804457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760"/>
                  <a:ext cx="792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Nominal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0" name="Rectangle 20">
                  <a:extLst>
                    <a:ext uri="{FF2B5EF4-FFF2-40B4-BE49-F238E27FC236}">
                      <a16:creationId xmlns:a16="http://schemas.microsoft.com/office/drawing/2014/main" id="{93A0F215-CAF8-4D43-AE56-E265AF92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760"/>
                  <a:ext cx="906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1" name="Group 21">
                <a:extLst>
                  <a:ext uri="{FF2B5EF4-FFF2-40B4-BE49-F238E27FC236}">
                    <a16:creationId xmlns:a16="http://schemas.microsoft.com/office/drawing/2014/main" id="{E6D6DCFC-C96E-400D-B6AF-FB4FAAA9CD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760"/>
                <a:ext cx="2243" cy="781"/>
                <a:chOff x="1342" y="760"/>
                <a:chExt cx="2243" cy="781"/>
              </a:xfrm>
            </p:grpSpPr>
            <p:sp>
              <p:nvSpPr>
                <p:cNvPr id="10262" name="Rectangle 22">
                  <a:extLst>
                    <a:ext uri="{FF2B5EF4-FFF2-40B4-BE49-F238E27FC236}">
                      <a16:creationId xmlns:a16="http://schemas.microsoft.com/office/drawing/2014/main" id="{FCC21BCE-24BE-43FC-95DC-88B68198B2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760"/>
                  <a:ext cx="2129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MS Mincho" panose="02020609040205080304" pitchFamily="49" charset="-128"/>
                    </a:rPr>
                    <a:t>Any permutation of values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63" name="Rectangle 23">
                  <a:extLst>
                    <a:ext uri="{FF2B5EF4-FFF2-40B4-BE49-F238E27FC236}">
                      <a16:creationId xmlns:a16="http://schemas.microsoft.com/office/drawing/2014/main" id="{BC92F55B-CB68-48E4-993B-5067C1B353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760"/>
                  <a:ext cx="2243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4" name="Group 24">
                <a:extLst>
                  <a:ext uri="{FF2B5EF4-FFF2-40B4-BE49-F238E27FC236}">
                    <a16:creationId xmlns:a16="http://schemas.microsoft.com/office/drawing/2014/main" id="{7F7C2BA6-C475-4E5C-B38E-2584A31A36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760"/>
                <a:ext cx="1833" cy="781"/>
                <a:chOff x="3586" y="760"/>
                <a:chExt cx="1833" cy="781"/>
              </a:xfrm>
            </p:grpSpPr>
            <p:sp>
              <p:nvSpPr>
                <p:cNvPr id="10265" name="Rectangle 25">
                  <a:extLst>
                    <a:ext uri="{FF2B5EF4-FFF2-40B4-BE49-F238E27FC236}">
                      <a16:creationId xmlns:a16="http://schemas.microsoft.com/office/drawing/2014/main" id="{0FBD374B-CAC2-4B8D-ABB3-A985CA8AE2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760"/>
                  <a:ext cx="1719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If all employee ID numbers were reassigned, would it make any difference?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6" name="Rectangle 26">
                  <a:extLst>
                    <a:ext uri="{FF2B5EF4-FFF2-40B4-BE49-F238E27FC236}">
                      <a16:creationId xmlns:a16="http://schemas.microsoft.com/office/drawing/2014/main" id="{14AFDECD-8760-417A-A7B1-DE2AF40256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760"/>
                  <a:ext cx="1833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7" name="Group 27">
                <a:extLst>
                  <a:ext uri="{FF2B5EF4-FFF2-40B4-BE49-F238E27FC236}">
                    <a16:creationId xmlns:a16="http://schemas.microsoft.com/office/drawing/2014/main" id="{75E28B40-2820-45FC-B2AB-667282AF85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1542"/>
                <a:ext cx="906" cy="1036"/>
                <a:chOff x="434" y="1542"/>
                <a:chExt cx="906" cy="1036"/>
              </a:xfrm>
            </p:grpSpPr>
            <p:sp>
              <p:nvSpPr>
                <p:cNvPr id="10268" name="Rectangle 28">
                  <a:extLst>
                    <a:ext uri="{FF2B5EF4-FFF2-40B4-BE49-F238E27FC236}">
                      <a16:creationId xmlns:a16="http://schemas.microsoft.com/office/drawing/2014/main" id="{809AEBB3-D97F-4E68-B838-3AD786D3C9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1542"/>
                  <a:ext cx="792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Ordinal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9" name="Rectangle 29">
                  <a:extLst>
                    <a:ext uri="{FF2B5EF4-FFF2-40B4-BE49-F238E27FC236}">
                      <a16:creationId xmlns:a16="http://schemas.microsoft.com/office/drawing/2014/main" id="{EC170FD1-A3BA-471F-961C-9EF953B517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1542"/>
                  <a:ext cx="906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0" name="Group 30">
                <a:extLst>
                  <a:ext uri="{FF2B5EF4-FFF2-40B4-BE49-F238E27FC236}">
                    <a16:creationId xmlns:a16="http://schemas.microsoft.com/office/drawing/2014/main" id="{9E276202-F88E-4A07-9D86-7AC9E091B5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1542"/>
                <a:ext cx="2243" cy="1036"/>
                <a:chOff x="1342" y="1542"/>
                <a:chExt cx="2243" cy="1036"/>
              </a:xfrm>
            </p:grpSpPr>
            <p:sp>
              <p:nvSpPr>
                <p:cNvPr id="10271" name="Rectangle 31">
                  <a:extLst>
                    <a:ext uri="{FF2B5EF4-FFF2-40B4-BE49-F238E27FC236}">
                      <a16:creationId xmlns:a16="http://schemas.microsoft.com/office/drawing/2014/main" id="{E977FD47-764B-4391-9053-9B097EE62B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1542"/>
                  <a:ext cx="212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MS Mincho" panose="02020609040205080304" pitchFamily="49" charset="-128"/>
                    </a:rPr>
                    <a:t>An order preserving change of values, i.e., </a:t>
                  </a:r>
                  <a:br>
                    <a:rPr lang="en-US" altLang="en-US" sz="1800">
                      <a:cs typeface="MS Mincho" panose="02020609040205080304" pitchFamily="49" charset="-128"/>
                    </a:rPr>
                  </a:br>
                  <a:r>
                    <a:rPr lang="en-US" altLang="en-US" sz="1800" i="1">
                      <a:cs typeface="MS Mincho" panose="02020609040205080304" pitchFamily="49" charset="-128"/>
                    </a:rPr>
                    <a:t>new_value = f(old_value) </a:t>
                  </a:r>
                  <a:br>
                    <a:rPr lang="en-US" altLang="en-US" sz="1800" i="1">
                      <a:cs typeface="MS Mincho" panose="02020609040205080304" pitchFamily="49" charset="-128"/>
                    </a:rPr>
                  </a:br>
                  <a:r>
                    <a:rPr lang="en-US" altLang="en-US" sz="1800">
                      <a:cs typeface="MS Mincho" panose="02020609040205080304" pitchFamily="49" charset="-128"/>
                    </a:rPr>
                    <a:t>where </a:t>
                  </a:r>
                  <a:r>
                    <a:rPr lang="en-US" altLang="en-US" sz="1800" i="1">
                      <a:cs typeface="MS Mincho" panose="02020609040205080304" pitchFamily="49" charset="-128"/>
                    </a:rPr>
                    <a:t>f</a:t>
                  </a:r>
                  <a:r>
                    <a:rPr lang="en-US" altLang="en-US" sz="1800">
                      <a:cs typeface="MS Mincho" panose="02020609040205080304" pitchFamily="49" charset="-128"/>
                    </a:rPr>
                    <a:t> is a monotonic function.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72" name="Rectangle 32">
                  <a:extLst>
                    <a:ext uri="{FF2B5EF4-FFF2-40B4-BE49-F238E27FC236}">
                      <a16:creationId xmlns:a16="http://schemas.microsoft.com/office/drawing/2014/main" id="{61DC311F-33CD-4FA7-A6EF-AA59285721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1542"/>
                  <a:ext cx="224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3" name="Group 33">
                <a:extLst>
                  <a:ext uri="{FF2B5EF4-FFF2-40B4-BE49-F238E27FC236}">
                    <a16:creationId xmlns:a16="http://schemas.microsoft.com/office/drawing/2014/main" id="{90638287-A021-4B95-AEE7-FD975C1A8A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1542"/>
                <a:ext cx="1833" cy="1036"/>
                <a:chOff x="3586" y="1542"/>
                <a:chExt cx="1833" cy="1036"/>
              </a:xfrm>
            </p:grpSpPr>
            <p:sp>
              <p:nvSpPr>
                <p:cNvPr id="10274" name="Rectangle 34">
                  <a:extLst>
                    <a:ext uri="{FF2B5EF4-FFF2-40B4-BE49-F238E27FC236}">
                      <a16:creationId xmlns:a16="http://schemas.microsoft.com/office/drawing/2014/main" id="{360A429F-05D6-4A40-9479-3335E9CEEF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1542"/>
                  <a:ext cx="171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An attribute encompassing the notion of good, better best can be represented equally well by the values {1, 2, 3} or by { 0.5, 1, 10}.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75" name="Rectangle 35">
                  <a:extLst>
                    <a:ext uri="{FF2B5EF4-FFF2-40B4-BE49-F238E27FC236}">
                      <a16:creationId xmlns:a16="http://schemas.microsoft.com/office/drawing/2014/main" id="{7EABFEFE-E90E-4764-AC7A-460FE0416D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1542"/>
                  <a:ext cx="183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6" name="Group 36">
                <a:extLst>
                  <a:ext uri="{FF2B5EF4-FFF2-40B4-BE49-F238E27FC236}">
                    <a16:creationId xmlns:a16="http://schemas.microsoft.com/office/drawing/2014/main" id="{F5F34CD6-885F-4DCF-B6DC-66C29A4DE9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2579"/>
                <a:ext cx="906" cy="1036"/>
                <a:chOff x="434" y="2579"/>
                <a:chExt cx="906" cy="1036"/>
              </a:xfrm>
            </p:grpSpPr>
            <p:sp>
              <p:nvSpPr>
                <p:cNvPr id="10277" name="Rectangle 37">
                  <a:extLst>
                    <a:ext uri="{FF2B5EF4-FFF2-40B4-BE49-F238E27FC236}">
                      <a16:creationId xmlns:a16="http://schemas.microsoft.com/office/drawing/2014/main" id="{370ABF59-42D8-4629-AD9C-D574B5A137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2579"/>
                  <a:ext cx="792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Interval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78" name="Rectangle 38">
                  <a:extLst>
                    <a:ext uri="{FF2B5EF4-FFF2-40B4-BE49-F238E27FC236}">
                      <a16:creationId xmlns:a16="http://schemas.microsoft.com/office/drawing/2014/main" id="{DCF62EA2-2361-41CE-B932-DCE5D7B32A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2579"/>
                  <a:ext cx="906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9" name="Group 39">
                <a:extLst>
                  <a:ext uri="{FF2B5EF4-FFF2-40B4-BE49-F238E27FC236}">
                    <a16:creationId xmlns:a16="http://schemas.microsoft.com/office/drawing/2014/main" id="{0EB9460D-3A61-4107-BE85-D562ECB801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2579"/>
                <a:ext cx="2243" cy="1036"/>
                <a:chOff x="1342" y="2579"/>
                <a:chExt cx="2243" cy="1036"/>
              </a:xfrm>
            </p:grpSpPr>
            <p:sp>
              <p:nvSpPr>
                <p:cNvPr id="10280" name="Rectangle 40">
                  <a:extLst>
                    <a:ext uri="{FF2B5EF4-FFF2-40B4-BE49-F238E27FC236}">
                      <a16:creationId xmlns:a16="http://schemas.microsoft.com/office/drawing/2014/main" id="{E1C182FB-DAA2-4FE5-B011-FEAC7393DA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2579"/>
                  <a:ext cx="212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 i="1">
                      <a:cs typeface="MS Mincho" panose="02020609040205080304" pitchFamily="49" charset="-128"/>
                    </a:rPr>
                    <a:t>new_value =a * old_value + b </a:t>
                  </a:r>
                  <a:r>
                    <a:rPr lang="en-US" altLang="en-US" sz="1800">
                      <a:cs typeface="Times New Roman" panose="02020603050405020304" pitchFamily="18" charset="0"/>
                    </a:rPr>
                    <a:t>where a and b are constants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1" name="Rectangle 41">
                  <a:extLst>
                    <a:ext uri="{FF2B5EF4-FFF2-40B4-BE49-F238E27FC236}">
                      <a16:creationId xmlns:a16="http://schemas.microsoft.com/office/drawing/2014/main" id="{4CB35627-BCA7-4785-AEB7-EC290C71F0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2579"/>
                  <a:ext cx="224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2" name="Group 42">
                <a:extLst>
                  <a:ext uri="{FF2B5EF4-FFF2-40B4-BE49-F238E27FC236}">
                    <a16:creationId xmlns:a16="http://schemas.microsoft.com/office/drawing/2014/main" id="{B070C6EA-3E16-4E49-A0DA-0CA20850B9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2579"/>
                <a:ext cx="1833" cy="1036"/>
                <a:chOff x="3586" y="2579"/>
                <a:chExt cx="1833" cy="1036"/>
              </a:xfrm>
            </p:grpSpPr>
            <p:sp>
              <p:nvSpPr>
                <p:cNvPr id="10283" name="Rectangle 43">
                  <a:extLst>
                    <a:ext uri="{FF2B5EF4-FFF2-40B4-BE49-F238E27FC236}">
                      <a16:creationId xmlns:a16="http://schemas.microsoft.com/office/drawing/2014/main" id="{2B80A049-C60C-4596-8DCA-8443071A6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2579"/>
                  <a:ext cx="171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Thus, the Fahrenheit and Celsius temperature scales differ in terms of where their zero value is and the size of a unit (degree).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4" name="Rectangle 44">
                  <a:extLst>
                    <a:ext uri="{FF2B5EF4-FFF2-40B4-BE49-F238E27FC236}">
                      <a16:creationId xmlns:a16="http://schemas.microsoft.com/office/drawing/2014/main" id="{6A8344E4-C7ED-4BB4-9286-D958AD4D0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2579"/>
                  <a:ext cx="183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5" name="Group 45">
                <a:extLst>
                  <a:ext uri="{FF2B5EF4-FFF2-40B4-BE49-F238E27FC236}">
                    <a16:creationId xmlns:a16="http://schemas.microsoft.com/office/drawing/2014/main" id="{B589DD03-4F92-4DA2-B762-D3EB8AC5F5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3616"/>
                <a:ext cx="906" cy="527"/>
                <a:chOff x="434" y="3616"/>
                <a:chExt cx="906" cy="527"/>
              </a:xfrm>
            </p:grpSpPr>
            <p:sp>
              <p:nvSpPr>
                <p:cNvPr id="10286" name="Rectangle 46">
                  <a:extLst>
                    <a:ext uri="{FF2B5EF4-FFF2-40B4-BE49-F238E27FC236}">
                      <a16:creationId xmlns:a16="http://schemas.microsoft.com/office/drawing/2014/main" id="{0CB3E1B2-7460-4726-89A7-26F8074532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3616"/>
                  <a:ext cx="792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Ratio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7" name="Rectangle 47">
                  <a:extLst>
                    <a:ext uri="{FF2B5EF4-FFF2-40B4-BE49-F238E27FC236}">
                      <a16:creationId xmlns:a16="http://schemas.microsoft.com/office/drawing/2014/main" id="{0FB0F2F6-2ADC-458E-9055-147DF95BBE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3616"/>
                  <a:ext cx="906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8" name="Group 48">
                <a:extLst>
                  <a:ext uri="{FF2B5EF4-FFF2-40B4-BE49-F238E27FC236}">
                    <a16:creationId xmlns:a16="http://schemas.microsoft.com/office/drawing/2014/main" id="{125EA2F5-5ABA-43D1-8048-BBD5A4071F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3616"/>
                <a:ext cx="2243" cy="527"/>
                <a:chOff x="1342" y="3616"/>
                <a:chExt cx="2243" cy="527"/>
              </a:xfrm>
            </p:grpSpPr>
            <p:sp>
              <p:nvSpPr>
                <p:cNvPr id="10289" name="Rectangle 49">
                  <a:extLst>
                    <a:ext uri="{FF2B5EF4-FFF2-40B4-BE49-F238E27FC236}">
                      <a16:creationId xmlns:a16="http://schemas.microsoft.com/office/drawing/2014/main" id="{C5C30620-0388-484A-8703-003D1A6C9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3616"/>
                  <a:ext cx="2129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 i="1">
                      <a:cs typeface="MS Mincho" panose="02020609040205080304" pitchFamily="49" charset="-128"/>
                    </a:rPr>
                    <a:t>new_value = a * old_value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 i="1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90" name="Rectangle 50">
                  <a:extLst>
                    <a:ext uri="{FF2B5EF4-FFF2-40B4-BE49-F238E27FC236}">
                      <a16:creationId xmlns:a16="http://schemas.microsoft.com/office/drawing/2014/main" id="{CB06CB11-4203-4F3E-9ACB-9BA37A2F6C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3616"/>
                  <a:ext cx="2243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91" name="Group 51">
                <a:extLst>
                  <a:ext uri="{FF2B5EF4-FFF2-40B4-BE49-F238E27FC236}">
                    <a16:creationId xmlns:a16="http://schemas.microsoft.com/office/drawing/2014/main" id="{8406303C-D3A5-44F9-995F-99974AA55F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3616"/>
                <a:ext cx="1833" cy="527"/>
                <a:chOff x="3586" y="3616"/>
                <a:chExt cx="1833" cy="527"/>
              </a:xfrm>
            </p:grpSpPr>
            <p:sp>
              <p:nvSpPr>
                <p:cNvPr id="10292" name="Rectangle 52">
                  <a:extLst>
                    <a:ext uri="{FF2B5EF4-FFF2-40B4-BE49-F238E27FC236}">
                      <a16:creationId xmlns:a16="http://schemas.microsoft.com/office/drawing/2014/main" id="{86A155DB-295A-412C-A11D-C6C2B631D7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3616"/>
                  <a:ext cx="1719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Length can be measured in meters or feet.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93" name="Rectangle 53">
                  <a:extLst>
                    <a:ext uri="{FF2B5EF4-FFF2-40B4-BE49-F238E27FC236}">
                      <a16:creationId xmlns:a16="http://schemas.microsoft.com/office/drawing/2014/main" id="{245E11C7-3F35-4832-B0D6-6C5BE0AC72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3616"/>
                  <a:ext cx="1833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294" name="Rectangle 54">
              <a:extLst>
                <a:ext uri="{FF2B5EF4-FFF2-40B4-BE49-F238E27FC236}">
                  <a16:creationId xmlns:a16="http://schemas.microsoft.com/office/drawing/2014/main" id="{7D36A621-66AD-4CF9-B410-CDBC81485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92"/>
              <a:ext cx="4991" cy="3953"/>
            </a:xfrm>
            <a:prstGeom prst="rect">
              <a:avLst/>
            </a:prstGeom>
            <a:noFill/>
            <a:ln w="6480" cap="flat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254F687D-8834-4290-AFA7-F107F476DB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Discrete and Continuous Attributes 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CF8FB98-4B9B-482D-8E16-EA4454255B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Discrete Attribute</a:t>
            </a:r>
          </a:p>
          <a:p>
            <a:pPr lvl="1"/>
            <a:r>
              <a:rPr lang="en-US" altLang="en-US"/>
              <a:t>Has only a finite or countably infinite set of values</a:t>
            </a:r>
          </a:p>
          <a:p>
            <a:pPr lvl="1"/>
            <a:r>
              <a:rPr lang="en-US" altLang="en-US"/>
              <a:t>Examples: zip codes, counts, or the set of words in a collection of documents </a:t>
            </a:r>
          </a:p>
          <a:p>
            <a:pPr lvl="1"/>
            <a:r>
              <a:rPr lang="en-US" altLang="en-US"/>
              <a:t>Often represented as integer variables.   </a:t>
            </a:r>
          </a:p>
          <a:p>
            <a:pPr lvl="1"/>
            <a:r>
              <a:rPr lang="en-US" altLang="en-US"/>
              <a:t>Note: binary attributes are a special case of discrete attributes </a:t>
            </a:r>
          </a:p>
          <a:p>
            <a:pPr lvl="4"/>
            <a:endParaRPr lang="en-US" altLang="en-US"/>
          </a:p>
          <a:p>
            <a:r>
              <a:rPr lang="en-US" altLang="en-US"/>
              <a:t>Continuous Attribute</a:t>
            </a:r>
          </a:p>
          <a:p>
            <a:pPr lvl="1"/>
            <a:r>
              <a:rPr lang="en-US" altLang="en-US"/>
              <a:t>Has real numbers as attribute values</a:t>
            </a:r>
          </a:p>
          <a:p>
            <a:pPr lvl="1"/>
            <a:r>
              <a:rPr lang="en-US" altLang="en-US"/>
              <a:t>Examples: temperature, height, or weight.  </a:t>
            </a:r>
          </a:p>
          <a:p>
            <a:pPr lvl="1"/>
            <a:r>
              <a:rPr lang="en-US" altLang="en-US"/>
              <a:t>Practically, real values can only be measured and represented using a finite number of digits.</a:t>
            </a:r>
          </a:p>
          <a:p>
            <a:pPr lvl="1"/>
            <a:r>
              <a:rPr lang="en-US" altLang="en-US"/>
              <a:t>Continuous attributes are typically represented as floating-point variables.  </a:t>
            </a:r>
          </a:p>
          <a:p>
            <a:pPr lvl="4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4442</Words>
  <Application>Microsoft Office PowerPoint</Application>
  <PresentationFormat>On-screen Show (4:3)</PresentationFormat>
  <Paragraphs>889</Paragraphs>
  <Slides>72</Slides>
  <Notes>70</Notes>
  <HiddenSlides>2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72</vt:i4>
      </vt:variant>
    </vt:vector>
  </HeadingPairs>
  <TitlesOfParts>
    <vt:vector size="83" baseType="lpstr">
      <vt:lpstr>MS Mincho</vt:lpstr>
      <vt:lpstr>SimSun</vt:lpstr>
      <vt:lpstr>Arial</vt:lpstr>
      <vt:lpstr>Calibri</vt:lpstr>
      <vt:lpstr>Calibri Light</vt:lpstr>
      <vt:lpstr>Cambria Math</vt:lpstr>
      <vt:lpstr>source sans pro</vt:lpstr>
      <vt:lpstr>Symbol</vt:lpstr>
      <vt:lpstr>Times New Roman</vt:lpstr>
      <vt:lpstr>Wingdings</vt:lpstr>
      <vt:lpstr>Office Theme</vt:lpstr>
      <vt:lpstr>Introduction to Data Mining    Chapter 2  Data </vt:lpstr>
      <vt:lpstr>R Code Examples</vt:lpstr>
      <vt:lpstr>Topics</vt:lpstr>
      <vt:lpstr>What is Data?</vt:lpstr>
      <vt:lpstr>Attribute Values</vt:lpstr>
      <vt:lpstr>Types of Attributes - Scales </vt:lpstr>
      <vt:lpstr>PowerPoint Presentation</vt:lpstr>
      <vt:lpstr>PowerPoint Presentation</vt:lpstr>
      <vt:lpstr>Discrete and Continuous Attributes </vt:lpstr>
      <vt:lpstr>Examples</vt:lpstr>
      <vt:lpstr>Topics</vt:lpstr>
      <vt:lpstr>Types of data sets </vt:lpstr>
      <vt:lpstr>Important Characteristics of Structured Data</vt:lpstr>
      <vt:lpstr>Record Data </vt:lpstr>
      <vt:lpstr>Data Matrix </vt:lpstr>
      <vt:lpstr>Document Data</vt:lpstr>
      <vt:lpstr>Transaction Data</vt:lpstr>
      <vt:lpstr>Graph Data </vt:lpstr>
      <vt:lpstr>Chemical Data </vt:lpstr>
      <vt:lpstr>Ordered Data </vt:lpstr>
      <vt:lpstr>Ordered Data </vt:lpstr>
      <vt:lpstr>Ordered Data: Time Series Data</vt:lpstr>
      <vt:lpstr>Ordered Data: Spatio-Temporal</vt:lpstr>
      <vt:lpstr>Topics</vt:lpstr>
      <vt:lpstr>Data Quality </vt:lpstr>
      <vt:lpstr>Noise</vt:lpstr>
      <vt:lpstr>Outliers</vt:lpstr>
      <vt:lpstr>Missing Values</vt:lpstr>
      <vt:lpstr>Duplicate Data</vt:lpstr>
      <vt:lpstr>Topics</vt:lpstr>
      <vt:lpstr>Data Preprocessing</vt:lpstr>
      <vt:lpstr>Aggregation</vt:lpstr>
      <vt:lpstr>Aggregation</vt:lpstr>
      <vt:lpstr>Sampling </vt:lpstr>
      <vt:lpstr>Sampling … </vt:lpstr>
      <vt:lpstr>Types of Sampling</vt:lpstr>
      <vt:lpstr>Sample Size</vt:lpstr>
      <vt:lpstr>Sample Size</vt:lpstr>
      <vt:lpstr>Curse of Dimensionality</vt:lpstr>
      <vt:lpstr>Dimensionality Reduction</vt:lpstr>
      <vt:lpstr>Dimensionality Reduction: Principal Components Analysis (PCA)</vt:lpstr>
      <vt:lpstr>Dimensionality Reduction: ISOMAP</vt:lpstr>
      <vt:lpstr>Low-dimensional Embedding</vt:lpstr>
      <vt:lpstr>Feature Subset Selection</vt:lpstr>
      <vt:lpstr>Feature Creation</vt:lpstr>
      <vt:lpstr>Unsupervised Discretization </vt:lpstr>
      <vt:lpstr>Supervised Discretization</vt:lpstr>
      <vt:lpstr>Attribute Transformation</vt:lpstr>
      <vt:lpstr>Topics</vt:lpstr>
      <vt:lpstr>Similarity and Dissimilarity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Distances</vt:lpstr>
      <vt:lpstr>Mahalanobis Distance</vt:lpstr>
      <vt:lpstr>Mahalanobis Distance</vt:lpstr>
      <vt:lpstr>Cosine Similarity</vt:lpstr>
      <vt:lpstr>Similarity Between Binary Vectors</vt:lpstr>
      <vt:lpstr>SMC versus Jaccard: Example</vt:lpstr>
      <vt:lpstr>Extended Jaccard Coefficient (Tanimoto)</vt:lpstr>
      <vt:lpstr>Dis(similarities) With Mixed Types</vt:lpstr>
      <vt:lpstr>Common Properties of a Distance</vt:lpstr>
      <vt:lpstr>Common Properties of a Similarity</vt:lpstr>
      <vt:lpstr>Exercise</vt:lpstr>
      <vt:lpstr>Topics</vt:lpstr>
      <vt:lpstr>Density</vt:lpstr>
      <vt:lpstr>Kernel Density Estimation (KDE)</vt:lpstr>
      <vt:lpstr>Euclidean Density – Cell-based</vt:lpstr>
      <vt:lpstr>Euclidean Density – Center-based</vt:lpstr>
      <vt:lpstr>You should know now about…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Mining: Data</dc:title>
  <dc:creator>michael</dc:creator>
  <cp:lastModifiedBy>Hahsler, Michael</cp:lastModifiedBy>
  <cp:revision>8</cp:revision>
  <dcterms:created xsi:type="dcterms:W3CDTF">2021-02-09T18:53:03Z</dcterms:created>
  <dcterms:modified xsi:type="dcterms:W3CDTF">2024-09-18T16:19:04Z</dcterms:modified>
</cp:coreProperties>
</file>